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7316414" y="4773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316414" y="18111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316414" y="3144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316414" y="4478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316414" y="58126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316414" y="7146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7316414" y="8480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316414" y="9814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7316414" y="11147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316414" y="12481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316414" y="13815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7316414" y="15149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316414" y="16483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7316414" y="17817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7316414" y="19150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7316414" y="20484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7316414" y="21818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7316414" y="23152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7316414" y="24486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7316414" y="25820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7316414" y="27153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7316414" y="28487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7316414" y="29821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7316414" y="31155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17316414" y="32489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7316414" y="33823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316414" y="35156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316414" y="36490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7316414" y="37824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7316414" y="39158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17316414" y="40492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7316414" y="41826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7316414" y="43159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7316414" y="44493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17316414" y="45827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7316414" y="47161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17316414" y="48495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7316414" y="49829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17316414" y="51162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17316414" y="52496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7316414" y="53830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17316414" y="55164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17316414" y="56498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17316414" y="578321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17316414" y="59165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17316414" y="60499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17316414" y="61833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17316414" y="63167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17316414" y="64501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17316414" y="65835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17316414" y="67168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17316414" y="68502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17316414" y="69836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7316414" y="71170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17316414" y="72504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17316414" y="73838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7316414" y="75171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17316414" y="76505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17316414" y="77839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17316414" y="79173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17316414" y="80507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17316414" y="81841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17316414" y="83174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17316414" y="845087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17316414" y="85842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7316414" y="87176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7316414" y="88510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7316414" y="89844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7316414" y="91177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7316414" y="92511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7316414" y="93845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7316414" y="951794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7316414" y="965132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7316414" y="978471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7316414" y="991809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7316414" y="100514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7316414" y="101848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7202115" y="376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7202115" y="15202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7202115" y="2663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7202115" y="38068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7202115" y="4950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7202115" y="60934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7202115" y="7236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7202115" y="8379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7202115" y="9523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7202115" y="10666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17202115" y="11809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17202115" y="12953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17202115" y="14096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17202115" y="15239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7202115" y="16382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7202115" y="17526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7202115" y="18669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7202115" y="19812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7202115" y="20956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7202115" y="22099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7202115" y="23242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7202115" y="24385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7202115" y="25529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7202115" y="26672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7202115" y="27815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7202115" y="28959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7202115" y="30102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7202115" y="31245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7202115" y="32388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7202115" y="33532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7202115" y="34675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7202115" y="35818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202115" y="36962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7202115" y="38105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7202115" y="39248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7202115" y="40391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7202115" y="41535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7202115" y="42678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7202115" y="43821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7202115" y="44965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7202115" y="46108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7202115" y="47251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7202115" y="48394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7202115" y="49538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17202115" y="50681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17202115" y="51824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7202115" y="52968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7202115" y="54111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7202115" y="55254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7202115" y="56397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7202115" y="57541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7202115" y="58684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7202115" y="59827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7202115" y="60971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7202115" y="62114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7202115" y="63257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17202115" y="64400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17202115" y="65544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7202115" y="66687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7202115" y="678307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7202115" y="68974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7202115" y="70117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7202115" y="71260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17202115" y="72403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17202115" y="73547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17202115" y="74690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17202115" y="75833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17202115" y="76977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17202115" y="781203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17202115" y="79263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17202115" y="80406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17202115" y="81550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7202115" y="82693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7202115" y="83836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17202115" y="84980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7202115" y="86123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7202115" y="87266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17202115" y="88409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17202115" y="89553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17202115" y="90696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17202115" y="91839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17202115" y="92983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17202115" y="94126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17202115" y="95269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17202115" y="96412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17202115" y="97556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17202115" y="986994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17202115" y="99842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17202115" y="100986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17202115" y="102129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bg object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36253" y="0"/>
            <a:ext cx="1051746" cy="3585502"/>
          </a:xfrm>
          <a:prstGeom prst="rect">
            <a:avLst/>
          </a:prstGeom>
        </p:spPr>
      </p:pic>
      <p:sp>
        <p:nvSpPr>
          <p:cNvPr id="185" name="bg object 185"/>
          <p:cNvSpPr/>
          <p:nvPr/>
        </p:nvSpPr>
        <p:spPr>
          <a:xfrm>
            <a:off x="17203370" y="11"/>
            <a:ext cx="1084580" cy="3620135"/>
          </a:xfrm>
          <a:custGeom>
            <a:avLst/>
            <a:gdLst/>
            <a:ahLst/>
            <a:cxnLst/>
            <a:rect l="l" t="t" r="r" b="b"/>
            <a:pathLst>
              <a:path w="1084580" h="3620135">
                <a:moveTo>
                  <a:pt x="1084580" y="3551351"/>
                </a:moveTo>
                <a:lnTo>
                  <a:pt x="67310" y="3551351"/>
                </a:lnTo>
                <a:lnTo>
                  <a:pt x="67310" y="0"/>
                </a:lnTo>
                <a:lnTo>
                  <a:pt x="0" y="0"/>
                </a:lnTo>
                <a:lnTo>
                  <a:pt x="0" y="3619639"/>
                </a:lnTo>
                <a:lnTo>
                  <a:pt x="67310" y="3619639"/>
                </a:lnTo>
                <a:lnTo>
                  <a:pt x="1084580" y="3619639"/>
                </a:lnTo>
                <a:lnTo>
                  <a:pt x="1084580" y="3551351"/>
                </a:lnTo>
                <a:close/>
              </a:path>
            </a:pathLst>
          </a:custGeom>
          <a:solidFill>
            <a:srgbClr val="A6A6A6">
              <a:alpha val="3097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bg object 18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93403" y="3653798"/>
            <a:ext cx="994596" cy="3872288"/>
          </a:xfrm>
          <a:prstGeom prst="rect">
            <a:avLst/>
          </a:prstGeom>
        </p:spPr>
      </p:pic>
      <p:sp>
        <p:nvSpPr>
          <p:cNvPr id="187" name="bg object 187"/>
          <p:cNvSpPr/>
          <p:nvPr/>
        </p:nvSpPr>
        <p:spPr>
          <a:xfrm>
            <a:off x="17260520" y="3619651"/>
            <a:ext cx="1028065" cy="3940810"/>
          </a:xfrm>
          <a:custGeom>
            <a:avLst/>
            <a:gdLst/>
            <a:ahLst/>
            <a:cxnLst/>
            <a:rect l="l" t="t" r="r" b="b"/>
            <a:pathLst>
              <a:path w="1028065" h="3940809">
                <a:moveTo>
                  <a:pt x="1027468" y="3872293"/>
                </a:moveTo>
                <a:lnTo>
                  <a:pt x="67310" y="3872293"/>
                </a:lnTo>
                <a:lnTo>
                  <a:pt x="67310" y="68300"/>
                </a:lnTo>
                <a:lnTo>
                  <a:pt x="1027430" y="68300"/>
                </a:lnTo>
                <a:lnTo>
                  <a:pt x="1027430" y="0"/>
                </a:lnTo>
                <a:lnTo>
                  <a:pt x="67310" y="0"/>
                </a:lnTo>
                <a:lnTo>
                  <a:pt x="0" y="0"/>
                </a:lnTo>
                <a:lnTo>
                  <a:pt x="0" y="3940581"/>
                </a:lnTo>
                <a:lnTo>
                  <a:pt x="67030" y="3940581"/>
                </a:lnTo>
                <a:lnTo>
                  <a:pt x="67310" y="3940581"/>
                </a:lnTo>
                <a:lnTo>
                  <a:pt x="1027468" y="3940581"/>
                </a:lnTo>
                <a:lnTo>
                  <a:pt x="1027468" y="3872293"/>
                </a:lnTo>
                <a:close/>
              </a:path>
            </a:pathLst>
          </a:custGeom>
          <a:solidFill>
            <a:srgbClr val="A6A6A6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bg object 18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0553" y="7594380"/>
            <a:ext cx="937446" cy="2692619"/>
          </a:xfrm>
          <a:prstGeom prst="rect">
            <a:avLst/>
          </a:prstGeom>
        </p:spPr>
      </p:pic>
      <p:sp>
        <p:nvSpPr>
          <p:cNvPr id="189" name="bg object 189"/>
          <p:cNvSpPr/>
          <p:nvPr/>
        </p:nvSpPr>
        <p:spPr>
          <a:xfrm>
            <a:off x="17317670" y="7560233"/>
            <a:ext cx="970280" cy="2727325"/>
          </a:xfrm>
          <a:custGeom>
            <a:avLst/>
            <a:gdLst/>
            <a:ahLst/>
            <a:cxnLst/>
            <a:rect l="l" t="t" r="r" b="b"/>
            <a:pathLst>
              <a:path w="970280" h="2727325">
                <a:moveTo>
                  <a:pt x="970280" y="0"/>
                </a:moveTo>
                <a:lnTo>
                  <a:pt x="67310" y="0"/>
                </a:lnTo>
                <a:lnTo>
                  <a:pt x="0" y="0"/>
                </a:lnTo>
                <a:lnTo>
                  <a:pt x="0" y="2726766"/>
                </a:lnTo>
                <a:lnTo>
                  <a:pt x="67310" y="2726766"/>
                </a:lnTo>
                <a:lnTo>
                  <a:pt x="67310" y="68300"/>
                </a:lnTo>
                <a:lnTo>
                  <a:pt x="970280" y="68300"/>
                </a:lnTo>
                <a:lnTo>
                  <a:pt x="970280" y="0"/>
                </a:lnTo>
                <a:close/>
              </a:path>
            </a:pathLst>
          </a:custGeom>
          <a:solidFill>
            <a:srgbClr val="A6A6A6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0" name="bg object 19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85869" y="7313545"/>
            <a:ext cx="5324474" cy="2219324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3327" y="2596031"/>
            <a:ext cx="66814" cy="668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315842" y="3579823"/>
            <a:ext cx="7987665" cy="629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8908" y="3"/>
            <a:ext cx="8419090" cy="10286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364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797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5230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663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8096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9529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0962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82394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93827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05260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16693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28126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39559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50992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62424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73857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85290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96723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208156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219589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31022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242454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253887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265320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276753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288186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299619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311051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322484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333917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345350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356783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368216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379649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391081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402514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413947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425380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436813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448246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459679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471111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482544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493977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505410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516843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528276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539708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551141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562574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574007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585440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596873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608306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619738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631171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642604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654037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665470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676903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688336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699768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711201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722634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734067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745500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756933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768366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779798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791231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802664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814097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825530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836963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48395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859828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871261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882694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894127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905560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916993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928425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939858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951291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962724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974157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985590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997023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1008455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1019888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031321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042754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054187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065620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077053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088485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099918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111351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122784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134217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145650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157082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168515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179948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191381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202814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214247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225680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237112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248545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259978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271411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282844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294277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305710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317142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328575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340008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351441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362874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1374307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1385739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397172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408605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4200385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431471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442904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454337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465769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4772028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488635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500068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15115013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1522934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534367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545799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557232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568665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580098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1591531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1602964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1614396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1625829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1637262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1648695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1660128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1671561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16829941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694426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705859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1717292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728725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740158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1751591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17630240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17744569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17858897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17973226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18087554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18201882" y="1028703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11432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22865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34298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45731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57164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bg object 184"/>
          <p:cNvSpPr/>
          <p:nvPr/>
        </p:nvSpPr>
        <p:spPr>
          <a:xfrm>
            <a:off x="68597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bg object 185"/>
          <p:cNvSpPr/>
          <p:nvPr/>
        </p:nvSpPr>
        <p:spPr>
          <a:xfrm>
            <a:off x="80029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bg object 186"/>
          <p:cNvSpPr/>
          <p:nvPr/>
        </p:nvSpPr>
        <p:spPr>
          <a:xfrm>
            <a:off x="91462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bg object 187"/>
          <p:cNvSpPr/>
          <p:nvPr/>
        </p:nvSpPr>
        <p:spPr>
          <a:xfrm>
            <a:off x="102895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bg object 188"/>
          <p:cNvSpPr/>
          <p:nvPr/>
        </p:nvSpPr>
        <p:spPr>
          <a:xfrm>
            <a:off x="114328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bg object 189"/>
          <p:cNvSpPr/>
          <p:nvPr/>
        </p:nvSpPr>
        <p:spPr>
          <a:xfrm>
            <a:off x="125761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bg object 190"/>
          <p:cNvSpPr/>
          <p:nvPr/>
        </p:nvSpPr>
        <p:spPr>
          <a:xfrm>
            <a:off x="137194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bg object 191"/>
          <p:cNvSpPr/>
          <p:nvPr/>
        </p:nvSpPr>
        <p:spPr>
          <a:xfrm>
            <a:off x="148627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bg object 192"/>
          <p:cNvSpPr/>
          <p:nvPr/>
        </p:nvSpPr>
        <p:spPr>
          <a:xfrm>
            <a:off x="160059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bg object 193"/>
          <p:cNvSpPr/>
          <p:nvPr/>
        </p:nvSpPr>
        <p:spPr>
          <a:xfrm>
            <a:off x="171492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bg object 194"/>
          <p:cNvSpPr/>
          <p:nvPr/>
        </p:nvSpPr>
        <p:spPr>
          <a:xfrm>
            <a:off x="182925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bg object 195"/>
          <p:cNvSpPr/>
          <p:nvPr/>
        </p:nvSpPr>
        <p:spPr>
          <a:xfrm>
            <a:off x="194358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bg object 196"/>
          <p:cNvSpPr/>
          <p:nvPr/>
        </p:nvSpPr>
        <p:spPr>
          <a:xfrm>
            <a:off x="205791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bg object 197"/>
          <p:cNvSpPr/>
          <p:nvPr/>
        </p:nvSpPr>
        <p:spPr>
          <a:xfrm>
            <a:off x="217224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bg object 198"/>
          <p:cNvSpPr/>
          <p:nvPr/>
        </p:nvSpPr>
        <p:spPr>
          <a:xfrm>
            <a:off x="228657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bg object 199"/>
          <p:cNvSpPr/>
          <p:nvPr/>
        </p:nvSpPr>
        <p:spPr>
          <a:xfrm>
            <a:off x="240089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bg object 200"/>
          <p:cNvSpPr/>
          <p:nvPr/>
        </p:nvSpPr>
        <p:spPr>
          <a:xfrm>
            <a:off x="251522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bg object 201"/>
          <p:cNvSpPr/>
          <p:nvPr/>
        </p:nvSpPr>
        <p:spPr>
          <a:xfrm>
            <a:off x="262955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bg object 202"/>
          <p:cNvSpPr/>
          <p:nvPr/>
        </p:nvSpPr>
        <p:spPr>
          <a:xfrm>
            <a:off x="274388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bg object 203"/>
          <p:cNvSpPr/>
          <p:nvPr/>
        </p:nvSpPr>
        <p:spPr>
          <a:xfrm>
            <a:off x="285821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bg object 204"/>
          <p:cNvSpPr/>
          <p:nvPr/>
        </p:nvSpPr>
        <p:spPr>
          <a:xfrm>
            <a:off x="297254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bg object 205"/>
          <p:cNvSpPr/>
          <p:nvPr/>
        </p:nvSpPr>
        <p:spPr>
          <a:xfrm>
            <a:off x="308686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bg object 206"/>
          <p:cNvSpPr/>
          <p:nvPr/>
        </p:nvSpPr>
        <p:spPr>
          <a:xfrm>
            <a:off x="320119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bg object 207"/>
          <p:cNvSpPr/>
          <p:nvPr/>
        </p:nvSpPr>
        <p:spPr>
          <a:xfrm>
            <a:off x="331552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bg object 208"/>
          <p:cNvSpPr/>
          <p:nvPr/>
        </p:nvSpPr>
        <p:spPr>
          <a:xfrm>
            <a:off x="342985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bg object 209"/>
          <p:cNvSpPr/>
          <p:nvPr/>
        </p:nvSpPr>
        <p:spPr>
          <a:xfrm>
            <a:off x="354418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bg object 210"/>
          <p:cNvSpPr/>
          <p:nvPr/>
        </p:nvSpPr>
        <p:spPr>
          <a:xfrm>
            <a:off x="365851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bg object 211"/>
          <p:cNvSpPr/>
          <p:nvPr/>
        </p:nvSpPr>
        <p:spPr>
          <a:xfrm>
            <a:off x="377284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bg object 212"/>
          <p:cNvSpPr/>
          <p:nvPr/>
        </p:nvSpPr>
        <p:spPr>
          <a:xfrm>
            <a:off x="388716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bg object 213"/>
          <p:cNvSpPr/>
          <p:nvPr/>
        </p:nvSpPr>
        <p:spPr>
          <a:xfrm>
            <a:off x="400149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bg object 214"/>
          <p:cNvSpPr/>
          <p:nvPr/>
        </p:nvSpPr>
        <p:spPr>
          <a:xfrm>
            <a:off x="411582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bg object 215"/>
          <p:cNvSpPr/>
          <p:nvPr/>
        </p:nvSpPr>
        <p:spPr>
          <a:xfrm>
            <a:off x="423015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bg object 216"/>
          <p:cNvSpPr/>
          <p:nvPr/>
        </p:nvSpPr>
        <p:spPr>
          <a:xfrm>
            <a:off x="434448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bg object 217"/>
          <p:cNvSpPr/>
          <p:nvPr/>
        </p:nvSpPr>
        <p:spPr>
          <a:xfrm>
            <a:off x="445881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bg object 218"/>
          <p:cNvSpPr/>
          <p:nvPr/>
        </p:nvSpPr>
        <p:spPr>
          <a:xfrm>
            <a:off x="457314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bg object 219"/>
          <p:cNvSpPr/>
          <p:nvPr/>
        </p:nvSpPr>
        <p:spPr>
          <a:xfrm>
            <a:off x="468746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bg object 220"/>
          <p:cNvSpPr/>
          <p:nvPr/>
        </p:nvSpPr>
        <p:spPr>
          <a:xfrm>
            <a:off x="480179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bg object 221"/>
          <p:cNvSpPr/>
          <p:nvPr/>
        </p:nvSpPr>
        <p:spPr>
          <a:xfrm>
            <a:off x="491612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bg object 222"/>
          <p:cNvSpPr/>
          <p:nvPr/>
        </p:nvSpPr>
        <p:spPr>
          <a:xfrm>
            <a:off x="503045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bg object 223"/>
          <p:cNvSpPr/>
          <p:nvPr/>
        </p:nvSpPr>
        <p:spPr>
          <a:xfrm>
            <a:off x="514478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bg object 224"/>
          <p:cNvSpPr/>
          <p:nvPr/>
        </p:nvSpPr>
        <p:spPr>
          <a:xfrm>
            <a:off x="525911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bg object 225"/>
          <p:cNvSpPr/>
          <p:nvPr/>
        </p:nvSpPr>
        <p:spPr>
          <a:xfrm>
            <a:off x="537344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bg object 226"/>
          <p:cNvSpPr/>
          <p:nvPr/>
        </p:nvSpPr>
        <p:spPr>
          <a:xfrm>
            <a:off x="548776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bg object 227"/>
          <p:cNvSpPr/>
          <p:nvPr/>
        </p:nvSpPr>
        <p:spPr>
          <a:xfrm>
            <a:off x="560209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bg object 228"/>
          <p:cNvSpPr/>
          <p:nvPr/>
        </p:nvSpPr>
        <p:spPr>
          <a:xfrm>
            <a:off x="571642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bg object 229"/>
          <p:cNvSpPr/>
          <p:nvPr/>
        </p:nvSpPr>
        <p:spPr>
          <a:xfrm>
            <a:off x="583075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bg object 230"/>
          <p:cNvSpPr/>
          <p:nvPr/>
        </p:nvSpPr>
        <p:spPr>
          <a:xfrm>
            <a:off x="594508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bg object 231"/>
          <p:cNvSpPr/>
          <p:nvPr/>
        </p:nvSpPr>
        <p:spPr>
          <a:xfrm>
            <a:off x="605941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bg object 232"/>
          <p:cNvSpPr/>
          <p:nvPr/>
        </p:nvSpPr>
        <p:spPr>
          <a:xfrm>
            <a:off x="617373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bg object 233"/>
          <p:cNvSpPr/>
          <p:nvPr/>
        </p:nvSpPr>
        <p:spPr>
          <a:xfrm>
            <a:off x="628806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bg object 234"/>
          <p:cNvSpPr/>
          <p:nvPr/>
        </p:nvSpPr>
        <p:spPr>
          <a:xfrm>
            <a:off x="640239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bg object 235"/>
          <p:cNvSpPr/>
          <p:nvPr/>
        </p:nvSpPr>
        <p:spPr>
          <a:xfrm>
            <a:off x="651672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bg object 236"/>
          <p:cNvSpPr/>
          <p:nvPr/>
        </p:nvSpPr>
        <p:spPr>
          <a:xfrm>
            <a:off x="663105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bg object 237"/>
          <p:cNvSpPr/>
          <p:nvPr/>
        </p:nvSpPr>
        <p:spPr>
          <a:xfrm>
            <a:off x="674538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bg object 238"/>
          <p:cNvSpPr/>
          <p:nvPr/>
        </p:nvSpPr>
        <p:spPr>
          <a:xfrm>
            <a:off x="685971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bg object 239"/>
          <p:cNvSpPr/>
          <p:nvPr/>
        </p:nvSpPr>
        <p:spPr>
          <a:xfrm>
            <a:off x="697403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bg object 240"/>
          <p:cNvSpPr/>
          <p:nvPr/>
        </p:nvSpPr>
        <p:spPr>
          <a:xfrm>
            <a:off x="708836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bg object 241"/>
          <p:cNvSpPr/>
          <p:nvPr/>
        </p:nvSpPr>
        <p:spPr>
          <a:xfrm>
            <a:off x="720269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bg object 242"/>
          <p:cNvSpPr/>
          <p:nvPr/>
        </p:nvSpPr>
        <p:spPr>
          <a:xfrm>
            <a:off x="731702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bg object 243"/>
          <p:cNvSpPr/>
          <p:nvPr/>
        </p:nvSpPr>
        <p:spPr>
          <a:xfrm>
            <a:off x="743135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bg object 244"/>
          <p:cNvSpPr/>
          <p:nvPr/>
        </p:nvSpPr>
        <p:spPr>
          <a:xfrm>
            <a:off x="754568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bg object 245"/>
          <p:cNvSpPr/>
          <p:nvPr/>
        </p:nvSpPr>
        <p:spPr>
          <a:xfrm>
            <a:off x="766000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bg object 246"/>
          <p:cNvSpPr/>
          <p:nvPr/>
        </p:nvSpPr>
        <p:spPr>
          <a:xfrm>
            <a:off x="777433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bg object 247"/>
          <p:cNvSpPr/>
          <p:nvPr/>
        </p:nvSpPr>
        <p:spPr>
          <a:xfrm>
            <a:off x="788866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bg object 248"/>
          <p:cNvSpPr/>
          <p:nvPr/>
        </p:nvSpPr>
        <p:spPr>
          <a:xfrm>
            <a:off x="800299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bg object 249"/>
          <p:cNvSpPr/>
          <p:nvPr/>
        </p:nvSpPr>
        <p:spPr>
          <a:xfrm>
            <a:off x="811732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bg object 250"/>
          <p:cNvSpPr/>
          <p:nvPr/>
        </p:nvSpPr>
        <p:spPr>
          <a:xfrm>
            <a:off x="823165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bg object 251"/>
          <p:cNvSpPr/>
          <p:nvPr/>
        </p:nvSpPr>
        <p:spPr>
          <a:xfrm>
            <a:off x="834598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bg object 252"/>
          <p:cNvSpPr/>
          <p:nvPr/>
        </p:nvSpPr>
        <p:spPr>
          <a:xfrm>
            <a:off x="846030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bg object 253"/>
          <p:cNvSpPr/>
          <p:nvPr/>
        </p:nvSpPr>
        <p:spPr>
          <a:xfrm>
            <a:off x="857463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bg object 254"/>
          <p:cNvSpPr/>
          <p:nvPr/>
        </p:nvSpPr>
        <p:spPr>
          <a:xfrm>
            <a:off x="868896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bg object 255"/>
          <p:cNvSpPr/>
          <p:nvPr/>
        </p:nvSpPr>
        <p:spPr>
          <a:xfrm>
            <a:off x="880329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bg object 256"/>
          <p:cNvSpPr/>
          <p:nvPr/>
        </p:nvSpPr>
        <p:spPr>
          <a:xfrm>
            <a:off x="891762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bg object 257"/>
          <p:cNvSpPr/>
          <p:nvPr/>
        </p:nvSpPr>
        <p:spPr>
          <a:xfrm>
            <a:off x="903195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bg object 258"/>
          <p:cNvSpPr/>
          <p:nvPr/>
        </p:nvSpPr>
        <p:spPr>
          <a:xfrm>
            <a:off x="914628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bg object 259"/>
          <p:cNvSpPr/>
          <p:nvPr/>
        </p:nvSpPr>
        <p:spPr>
          <a:xfrm>
            <a:off x="926060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bg object 260"/>
          <p:cNvSpPr/>
          <p:nvPr/>
        </p:nvSpPr>
        <p:spPr>
          <a:xfrm>
            <a:off x="937493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bg object 261"/>
          <p:cNvSpPr/>
          <p:nvPr/>
        </p:nvSpPr>
        <p:spPr>
          <a:xfrm>
            <a:off x="948926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bg object 262"/>
          <p:cNvSpPr/>
          <p:nvPr/>
        </p:nvSpPr>
        <p:spPr>
          <a:xfrm>
            <a:off x="960359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bg object 263"/>
          <p:cNvSpPr/>
          <p:nvPr/>
        </p:nvSpPr>
        <p:spPr>
          <a:xfrm>
            <a:off x="971792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bg object 264"/>
          <p:cNvSpPr/>
          <p:nvPr/>
        </p:nvSpPr>
        <p:spPr>
          <a:xfrm>
            <a:off x="983225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bg object 265"/>
          <p:cNvSpPr/>
          <p:nvPr/>
        </p:nvSpPr>
        <p:spPr>
          <a:xfrm>
            <a:off x="994658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bg object 266"/>
          <p:cNvSpPr/>
          <p:nvPr/>
        </p:nvSpPr>
        <p:spPr>
          <a:xfrm>
            <a:off x="1006090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bg object 267"/>
          <p:cNvSpPr/>
          <p:nvPr/>
        </p:nvSpPr>
        <p:spPr>
          <a:xfrm>
            <a:off x="1017523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bg object 268"/>
          <p:cNvSpPr/>
          <p:nvPr/>
        </p:nvSpPr>
        <p:spPr>
          <a:xfrm>
            <a:off x="1028956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bg object 269"/>
          <p:cNvSpPr/>
          <p:nvPr/>
        </p:nvSpPr>
        <p:spPr>
          <a:xfrm>
            <a:off x="1040389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bg object 270"/>
          <p:cNvSpPr/>
          <p:nvPr/>
        </p:nvSpPr>
        <p:spPr>
          <a:xfrm>
            <a:off x="1051822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bg object 271"/>
          <p:cNvSpPr/>
          <p:nvPr/>
        </p:nvSpPr>
        <p:spPr>
          <a:xfrm>
            <a:off x="1063255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bg object 272"/>
          <p:cNvSpPr/>
          <p:nvPr/>
        </p:nvSpPr>
        <p:spPr>
          <a:xfrm>
            <a:off x="1074688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bg object 273"/>
          <p:cNvSpPr/>
          <p:nvPr/>
        </p:nvSpPr>
        <p:spPr>
          <a:xfrm>
            <a:off x="1086120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bg object 274"/>
          <p:cNvSpPr/>
          <p:nvPr/>
        </p:nvSpPr>
        <p:spPr>
          <a:xfrm>
            <a:off x="1097553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bg object 275"/>
          <p:cNvSpPr/>
          <p:nvPr/>
        </p:nvSpPr>
        <p:spPr>
          <a:xfrm>
            <a:off x="1108986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bg object 276"/>
          <p:cNvSpPr/>
          <p:nvPr/>
        </p:nvSpPr>
        <p:spPr>
          <a:xfrm>
            <a:off x="1120419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bg object 277"/>
          <p:cNvSpPr/>
          <p:nvPr/>
        </p:nvSpPr>
        <p:spPr>
          <a:xfrm>
            <a:off x="1131852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bg object 278"/>
          <p:cNvSpPr/>
          <p:nvPr/>
        </p:nvSpPr>
        <p:spPr>
          <a:xfrm>
            <a:off x="1143285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bg object 279"/>
          <p:cNvSpPr/>
          <p:nvPr/>
        </p:nvSpPr>
        <p:spPr>
          <a:xfrm>
            <a:off x="1154717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bg object 280"/>
          <p:cNvSpPr/>
          <p:nvPr/>
        </p:nvSpPr>
        <p:spPr>
          <a:xfrm>
            <a:off x="1166150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bg object 281"/>
          <p:cNvSpPr/>
          <p:nvPr/>
        </p:nvSpPr>
        <p:spPr>
          <a:xfrm>
            <a:off x="1177583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bg object 282"/>
          <p:cNvSpPr/>
          <p:nvPr/>
        </p:nvSpPr>
        <p:spPr>
          <a:xfrm>
            <a:off x="1189016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bg object 283"/>
          <p:cNvSpPr/>
          <p:nvPr/>
        </p:nvSpPr>
        <p:spPr>
          <a:xfrm>
            <a:off x="1200449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bg object 284"/>
          <p:cNvSpPr/>
          <p:nvPr/>
        </p:nvSpPr>
        <p:spPr>
          <a:xfrm>
            <a:off x="1211882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bg object 285"/>
          <p:cNvSpPr/>
          <p:nvPr/>
        </p:nvSpPr>
        <p:spPr>
          <a:xfrm>
            <a:off x="1223315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bg object 286"/>
          <p:cNvSpPr/>
          <p:nvPr/>
        </p:nvSpPr>
        <p:spPr>
          <a:xfrm>
            <a:off x="1234747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bg object 287"/>
          <p:cNvSpPr/>
          <p:nvPr/>
        </p:nvSpPr>
        <p:spPr>
          <a:xfrm>
            <a:off x="1246180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bg object 288"/>
          <p:cNvSpPr/>
          <p:nvPr/>
        </p:nvSpPr>
        <p:spPr>
          <a:xfrm>
            <a:off x="1257613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bg object 289"/>
          <p:cNvSpPr/>
          <p:nvPr/>
        </p:nvSpPr>
        <p:spPr>
          <a:xfrm>
            <a:off x="1269046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bg object 290"/>
          <p:cNvSpPr/>
          <p:nvPr/>
        </p:nvSpPr>
        <p:spPr>
          <a:xfrm>
            <a:off x="1280479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bg object 291"/>
          <p:cNvSpPr/>
          <p:nvPr/>
        </p:nvSpPr>
        <p:spPr>
          <a:xfrm>
            <a:off x="1291912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bg object 292"/>
          <p:cNvSpPr/>
          <p:nvPr/>
        </p:nvSpPr>
        <p:spPr>
          <a:xfrm>
            <a:off x="1303345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bg object 293"/>
          <p:cNvSpPr/>
          <p:nvPr/>
        </p:nvSpPr>
        <p:spPr>
          <a:xfrm>
            <a:off x="1314777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bg object 294"/>
          <p:cNvSpPr/>
          <p:nvPr/>
        </p:nvSpPr>
        <p:spPr>
          <a:xfrm>
            <a:off x="1326210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bg object 295"/>
          <p:cNvSpPr/>
          <p:nvPr/>
        </p:nvSpPr>
        <p:spPr>
          <a:xfrm>
            <a:off x="1337643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bg object 296"/>
          <p:cNvSpPr/>
          <p:nvPr/>
        </p:nvSpPr>
        <p:spPr>
          <a:xfrm>
            <a:off x="1349076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bg object 297"/>
          <p:cNvSpPr/>
          <p:nvPr/>
        </p:nvSpPr>
        <p:spPr>
          <a:xfrm>
            <a:off x="1360509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bg object 298"/>
          <p:cNvSpPr/>
          <p:nvPr/>
        </p:nvSpPr>
        <p:spPr>
          <a:xfrm>
            <a:off x="1371942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bg object 299"/>
          <p:cNvSpPr/>
          <p:nvPr/>
        </p:nvSpPr>
        <p:spPr>
          <a:xfrm>
            <a:off x="1383374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bg object 300"/>
          <p:cNvSpPr/>
          <p:nvPr/>
        </p:nvSpPr>
        <p:spPr>
          <a:xfrm>
            <a:off x="1394807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bg object 301"/>
          <p:cNvSpPr/>
          <p:nvPr/>
        </p:nvSpPr>
        <p:spPr>
          <a:xfrm>
            <a:off x="1406240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bg object 302"/>
          <p:cNvSpPr/>
          <p:nvPr/>
        </p:nvSpPr>
        <p:spPr>
          <a:xfrm>
            <a:off x="1417673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bg object 303"/>
          <p:cNvSpPr/>
          <p:nvPr/>
        </p:nvSpPr>
        <p:spPr>
          <a:xfrm>
            <a:off x="1429106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bg object 304"/>
          <p:cNvSpPr/>
          <p:nvPr/>
        </p:nvSpPr>
        <p:spPr>
          <a:xfrm>
            <a:off x="1440539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bg object 305"/>
          <p:cNvSpPr/>
          <p:nvPr/>
        </p:nvSpPr>
        <p:spPr>
          <a:xfrm>
            <a:off x="1451972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bg object 306"/>
          <p:cNvSpPr/>
          <p:nvPr/>
        </p:nvSpPr>
        <p:spPr>
          <a:xfrm>
            <a:off x="1463404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bg object 307"/>
          <p:cNvSpPr/>
          <p:nvPr/>
        </p:nvSpPr>
        <p:spPr>
          <a:xfrm>
            <a:off x="14748378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bg object 308"/>
          <p:cNvSpPr/>
          <p:nvPr/>
        </p:nvSpPr>
        <p:spPr>
          <a:xfrm>
            <a:off x="1486270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bg object 309"/>
          <p:cNvSpPr/>
          <p:nvPr/>
        </p:nvSpPr>
        <p:spPr>
          <a:xfrm>
            <a:off x="1497703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bg object 310"/>
          <p:cNvSpPr/>
          <p:nvPr/>
        </p:nvSpPr>
        <p:spPr>
          <a:xfrm>
            <a:off x="1509136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bg object 311"/>
          <p:cNvSpPr/>
          <p:nvPr/>
        </p:nvSpPr>
        <p:spPr>
          <a:xfrm>
            <a:off x="1520569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bg object 312"/>
          <p:cNvSpPr/>
          <p:nvPr/>
        </p:nvSpPr>
        <p:spPr>
          <a:xfrm>
            <a:off x="1532001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bg object 313"/>
          <p:cNvSpPr/>
          <p:nvPr/>
        </p:nvSpPr>
        <p:spPr>
          <a:xfrm>
            <a:off x="1543434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bg object 314"/>
          <p:cNvSpPr/>
          <p:nvPr/>
        </p:nvSpPr>
        <p:spPr>
          <a:xfrm>
            <a:off x="1554867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bg object 315"/>
          <p:cNvSpPr/>
          <p:nvPr/>
        </p:nvSpPr>
        <p:spPr>
          <a:xfrm>
            <a:off x="15663006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bg object 316"/>
          <p:cNvSpPr/>
          <p:nvPr/>
        </p:nvSpPr>
        <p:spPr>
          <a:xfrm>
            <a:off x="1577733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bg object 317"/>
          <p:cNvSpPr/>
          <p:nvPr/>
        </p:nvSpPr>
        <p:spPr>
          <a:xfrm>
            <a:off x="1589166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bg object 318"/>
          <p:cNvSpPr/>
          <p:nvPr/>
        </p:nvSpPr>
        <p:spPr>
          <a:xfrm>
            <a:off x="1600599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bg object 319"/>
          <p:cNvSpPr/>
          <p:nvPr/>
        </p:nvSpPr>
        <p:spPr>
          <a:xfrm>
            <a:off x="1612031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bg object 320"/>
          <p:cNvSpPr/>
          <p:nvPr/>
        </p:nvSpPr>
        <p:spPr>
          <a:xfrm>
            <a:off x="1623464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bg object 321"/>
          <p:cNvSpPr/>
          <p:nvPr/>
        </p:nvSpPr>
        <p:spPr>
          <a:xfrm>
            <a:off x="1634897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bg object 322"/>
          <p:cNvSpPr/>
          <p:nvPr/>
        </p:nvSpPr>
        <p:spPr>
          <a:xfrm>
            <a:off x="1646330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bg object 323"/>
          <p:cNvSpPr/>
          <p:nvPr/>
        </p:nvSpPr>
        <p:spPr>
          <a:xfrm>
            <a:off x="1657763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bg object 324"/>
          <p:cNvSpPr/>
          <p:nvPr/>
        </p:nvSpPr>
        <p:spPr>
          <a:xfrm>
            <a:off x="1669196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bg object 325"/>
          <p:cNvSpPr/>
          <p:nvPr/>
        </p:nvSpPr>
        <p:spPr>
          <a:xfrm>
            <a:off x="16806291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bg object 326"/>
          <p:cNvSpPr/>
          <p:nvPr/>
        </p:nvSpPr>
        <p:spPr>
          <a:xfrm>
            <a:off x="1692061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bg object 327"/>
          <p:cNvSpPr/>
          <p:nvPr/>
        </p:nvSpPr>
        <p:spPr>
          <a:xfrm>
            <a:off x="1703494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bg object 328"/>
          <p:cNvSpPr/>
          <p:nvPr/>
        </p:nvSpPr>
        <p:spPr>
          <a:xfrm>
            <a:off x="1714927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bg object 329"/>
          <p:cNvSpPr/>
          <p:nvPr/>
        </p:nvSpPr>
        <p:spPr>
          <a:xfrm>
            <a:off x="1726360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bg object 330"/>
          <p:cNvSpPr/>
          <p:nvPr/>
        </p:nvSpPr>
        <p:spPr>
          <a:xfrm>
            <a:off x="17377934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bg object 331"/>
          <p:cNvSpPr/>
          <p:nvPr/>
        </p:nvSpPr>
        <p:spPr>
          <a:xfrm>
            <a:off x="17492262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bg object 332"/>
          <p:cNvSpPr/>
          <p:nvPr/>
        </p:nvSpPr>
        <p:spPr>
          <a:xfrm>
            <a:off x="17606590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bg object 333"/>
          <p:cNvSpPr/>
          <p:nvPr/>
        </p:nvSpPr>
        <p:spPr>
          <a:xfrm>
            <a:off x="17720919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bg object 334"/>
          <p:cNvSpPr/>
          <p:nvPr/>
        </p:nvSpPr>
        <p:spPr>
          <a:xfrm>
            <a:off x="17835247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bg object 335"/>
          <p:cNvSpPr/>
          <p:nvPr/>
        </p:nvSpPr>
        <p:spPr>
          <a:xfrm>
            <a:off x="1794957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bg object 336"/>
          <p:cNvSpPr/>
          <p:nvPr/>
        </p:nvSpPr>
        <p:spPr>
          <a:xfrm>
            <a:off x="18063905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bg object 337"/>
          <p:cNvSpPr/>
          <p:nvPr/>
        </p:nvSpPr>
        <p:spPr>
          <a:xfrm>
            <a:off x="18178233" y="925830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bg object 338"/>
          <p:cNvSpPr/>
          <p:nvPr/>
        </p:nvSpPr>
        <p:spPr>
          <a:xfrm>
            <a:off x="971514" y="1021800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bg object 339"/>
          <p:cNvSpPr/>
          <p:nvPr/>
        </p:nvSpPr>
        <p:spPr>
          <a:xfrm>
            <a:off x="971514" y="1010367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bg object 340"/>
          <p:cNvSpPr/>
          <p:nvPr/>
        </p:nvSpPr>
        <p:spPr>
          <a:xfrm>
            <a:off x="971514" y="998934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bg object 341"/>
          <p:cNvSpPr/>
          <p:nvPr/>
        </p:nvSpPr>
        <p:spPr>
          <a:xfrm>
            <a:off x="971514" y="98750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bg object 342"/>
          <p:cNvSpPr/>
          <p:nvPr/>
        </p:nvSpPr>
        <p:spPr>
          <a:xfrm>
            <a:off x="971514" y="976068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bg object 343"/>
          <p:cNvSpPr/>
          <p:nvPr/>
        </p:nvSpPr>
        <p:spPr>
          <a:xfrm>
            <a:off x="971514" y="964636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bg object 344"/>
          <p:cNvSpPr/>
          <p:nvPr/>
        </p:nvSpPr>
        <p:spPr>
          <a:xfrm>
            <a:off x="971514" y="953203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bg object 345"/>
          <p:cNvSpPr/>
          <p:nvPr/>
        </p:nvSpPr>
        <p:spPr>
          <a:xfrm>
            <a:off x="971514" y="941770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bg object 346"/>
          <p:cNvSpPr/>
          <p:nvPr/>
        </p:nvSpPr>
        <p:spPr>
          <a:xfrm>
            <a:off x="971514" y="930337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bg object 347"/>
          <p:cNvSpPr/>
          <p:nvPr/>
        </p:nvSpPr>
        <p:spPr>
          <a:xfrm>
            <a:off x="971514" y="918904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bg object 348"/>
          <p:cNvSpPr/>
          <p:nvPr/>
        </p:nvSpPr>
        <p:spPr>
          <a:xfrm>
            <a:off x="971514" y="90747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bg object 349"/>
          <p:cNvSpPr/>
          <p:nvPr/>
        </p:nvSpPr>
        <p:spPr>
          <a:xfrm>
            <a:off x="971514" y="896039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bg object 350"/>
          <p:cNvSpPr/>
          <p:nvPr/>
        </p:nvSpPr>
        <p:spPr>
          <a:xfrm>
            <a:off x="971514" y="884606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bg object 351"/>
          <p:cNvSpPr/>
          <p:nvPr/>
        </p:nvSpPr>
        <p:spPr>
          <a:xfrm>
            <a:off x="971514" y="873173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bg object 352"/>
          <p:cNvSpPr/>
          <p:nvPr/>
        </p:nvSpPr>
        <p:spPr>
          <a:xfrm>
            <a:off x="971514" y="861740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bg object 353"/>
          <p:cNvSpPr/>
          <p:nvPr/>
        </p:nvSpPr>
        <p:spPr>
          <a:xfrm>
            <a:off x="971514" y="850307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bg object 354"/>
          <p:cNvSpPr/>
          <p:nvPr/>
        </p:nvSpPr>
        <p:spPr>
          <a:xfrm>
            <a:off x="971514" y="838874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bg object 355"/>
          <p:cNvSpPr/>
          <p:nvPr/>
        </p:nvSpPr>
        <p:spPr>
          <a:xfrm>
            <a:off x="971514" y="82744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bg object 356"/>
          <p:cNvSpPr/>
          <p:nvPr/>
        </p:nvSpPr>
        <p:spPr>
          <a:xfrm>
            <a:off x="971514" y="816009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bg object 357"/>
          <p:cNvSpPr/>
          <p:nvPr/>
        </p:nvSpPr>
        <p:spPr>
          <a:xfrm>
            <a:off x="971514" y="804576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bg object 358"/>
          <p:cNvSpPr/>
          <p:nvPr/>
        </p:nvSpPr>
        <p:spPr>
          <a:xfrm>
            <a:off x="971514" y="793143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bg object 359"/>
          <p:cNvSpPr/>
          <p:nvPr/>
        </p:nvSpPr>
        <p:spPr>
          <a:xfrm>
            <a:off x="971514" y="781710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bg object 360"/>
          <p:cNvSpPr/>
          <p:nvPr/>
        </p:nvSpPr>
        <p:spPr>
          <a:xfrm>
            <a:off x="971514" y="770277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bg object 361"/>
          <p:cNvSpPr/>
          <p:nvPr/>
        </p:nvSpPr>
        <p:spPr>
          <a:xfrm>
            <a:off x="971514" y="758844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bg object 362"/>
          <p:cNvSpPr/>
          <p:nvPr/>
        </p:nvSpPr>
        <p:spPr>
          <a:xfrm>
            <a:off x="971514" y="74741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bg object 363"/>
          <p:cNvSpPr/>
          <p:nvPr/>
        </p:nvSpPr>
        <p:spPr>
          <a:xfrm>
            <a:off x="971514" y="735979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bg object 364"/>
          <p:cNvSpPr/>
          <p:nvPr/>
        </p:nvSpPr>
        <p:spPr>
          <a:xfrm>
            <a:off x="971514" y="724546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bg object 365"/>
          <p:cNvSpPr/>
          <p:nvPr/>
        </p:nvSpPr>
        <p:spPr>
          <a:xfrm>
            <a:off x="971514" y="713113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bg object 366"/>
          <p:cNvSpPr/>
          <p:nvPr/>
        </p:nvSpPr>
        <p:spPr>
          <a:xfrm>
            <a:off x="971514" y="701680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bg object 367"/>
          <p:cNvSpPr/>
          <p:nvPr/>
        </p:nvSpPr>
        <p:spPr>
          <a:xfrm>
            <a:off x="971514" y="690247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bg object 368"/>
          <p:cNvSpPr/>
          <p:nvPr/>
        </p:nvSpPr>
        <p:spPr>
          <a:xfrm>
            <a:off x="971514" y="678814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bg object 369"/>
          <p:cNvSpPr/>
          <p:nvPr/>
        </p:nvSpPr>
        <p:spPr>
          <a:xfrm>
            <a:off x="971514" y="667381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bg object 370"/>
          <p:cNvSpPr/>
          <p:nvPr/>
        </p:nvSpPr>
        <p:spPr>
          <a:xfrm>
            <a:off x="971514" y="655949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bg object 371"/>
          <p:cNvSpPr/>
          <p:nvPr/>
        </p:nvSpPr>
        <p:spPr>
          <a:xfrm>
            <a:off x="971514" y="644516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bg object 372"/>
          <p:cNvSpPr/>
          <p:nvPr/>
        </p:nvSpPr>
        <p:spPr>
          <a:xfrm>
            <a:off x="971514" y="63308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bg object 373"/>
          <p:cNvSpPr/>
          <p:nvPr/>
        </p:nvSpPr>
        <p:spPr>
          <a:xfrm>
            <a:off x="971514" y="621650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bg object 374"/>
          <p:cNvSpPr/>
          <p:nvPr/>
        </p:nvSpPr>
        <p:spPr>
          <a:xfrm>
            <a:off x="971514" y="610217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bg object 375"/>
          <p:cNvSpPr/>
          <p:nvPr/>
        </p:nvSpPr>
        <p:spPr>
          <a:xfrm>
            <a:off x="971514" y="598784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bg object 376"/>
          <p:cNvSpPr/>
          <p:nvPr/>
        </p:nvSpPr>
        <p:spPr>
          <a:xfrm>
            <a:off x="971514" y="58735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bg object 377"/>
          <p:cNvSpPr/>
          <p:nvPr/>
        </p:nvSpPr>
        <p:spPr>
          <a:xfrm>
            <a:off x="971514" y="575919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bg object 378"/>
          <p:cNvSpPr/>
          <p:nvPr/>
        </p:nvSpPr>
        <p:spPr>
          <a:xfrm>
            <a:off x="971514" y="564486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bg object 379"/>
          <p:cNvSpPr/>
          <p:nvPr/>
        </p:nvSpPr>
        <p:spPr>
          <a:xfrm>
            <a:off x="971514" y="55305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bg object 380"/>
          <p:cNvSpPr/>
          <p:nvPr/>
        </p:nvSpPr>
        <p:spPr>
          <a:xfrm>
            <a:off x="971514" y="54162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bg object 381"/>
          <p:cNvSpPr/>
          <p:nvPr/>
        </p:nvSpPr>
        <p:spPr>
          <a:xfrm>
            <a:off x="971514" y="530187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bg object 382"/>
          <p:cNvSpPr/>
          <p:nvPr/>
        </p:nvSpPr>
        <p:spPr>
          <a:xfrm>
            <a:off x="971514" y="518754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bg object 383"/>
          <p:cNvSpPr/>
          <p:nvPr/>
        </p:nvSpPr>
        <p:spPr>
          <a:xfrm>
            <a:off x="971514" y="50732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bg object 384"/>
          <p:cNvSpPr/>
          <p:nvPr/>
        </p:nvSpPr>
        <p:spPr>
          <a:xfrm>
            <a:off x="971514" y="495889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bg object 385"/>
          <p:cNvSpPr/>
          <p:nvPr/>
        </p:nvSpPr>
        <p:spPr>
          <a:xfrm>
            <a:off x="971514" y="484456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bg object 386"/>
          <p:cNvSpPr/>
          <p:nvPr/>
        </p:nvSpPr>
        <p:spPr>
          <a:xfrm>
            <a:off x="971514" y="47302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bg object 387"/>
          <p:cNvSpPr/>
          <p:nvPr/>
        </p:nvSpPr>
        <p:spPr>
          <a:xfrm>
            <a:off x="971514" y="46159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bg object 388"/>
          <p:cNvSpPr/>
          <p:nvPr/>
        </p:nvSpPr>
        <p:spPr>
          <a:xfrm>
            <a:off x="971514" y="450157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bg object 389"/>
          <p:cNvSpPr/>
          <p:nvPr/>
        </p:nvSpPr>
        <p:spPr>
          <a:xfrm>
            <a:off x="971514" y="438724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bg object 390"/>
          <p:cNvSpPr/>
          <p:nvPr/>
        </p:nvSpPr>
        <p:spPr>
          <a:xfrm>
            <a:off x="971514" y="42729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bg object 391"/>
          <p:cNvSpPr/>
          <p:nvPr/>
        </p:nvSpPr>
        <p:spPr>
          <a:xfrm>
            <a:off x="971514" y="41585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bg object 392"/>
          <p:cNvSpPr/>
          <p:nvPr/>
        </p:nvSpPr>
        <p:spPr>
          <a:xfrm>
            <a:off x="971514" y="404426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bg object 393"/>
          <p:cNvSpPr/>
          <p:nvPr/>
        </p:nvSpPr>
        <p:spPr>
          <a:xfrm>
            <a:off x="971514" y="39299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bg object 394"/>
          <p:cNvSpPr/>
          <p:nvPr/>
        </p:nvSpPr>
        <p:spPr>
          <a:xfrm>
            <a:off x="971514" y="38156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bg object 395"/>
          <p:cNvSpPr/>
          <p:nvPr/>
        </p:nvSpPr>
        <p:spPr>
          <a:xfrm>
            <a:off x="971514" y="37012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bg object 396"/>
          <p:cNvSpPr/>
          <p:nvPr/>
        </p:nvSpPr>
        <p:spPr>
          <a:xfrm>
            <a:off x="971514" y="35869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bg object 397"/>
          <p:cNvSpPr/>
          <p:nvPr/>
        </p:nvSpPr>
        <p:spPr>
          <a:xfrm>
            <a:off x="971514" y="34726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bg object 398"/>
          <p:cNvSpPr/>
          <p:nvPr/>
        </p:nvSpPr>
        <p:spPr>
          <a:xfrm>
            <a:off x="971514" y="33582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bg object 399"/>
          <p:cNvSpPr/>
          <p:nvPr/>
        </p:nvSpPr>
        <p:spPr>
          <a:xfrm>
            <a:off x="971514" y="32439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bg object 400"/>
          <p:cNvSpPr/>
          <p:nvPr/>
        </p:nvSpPr>
        <p:spPr>
          <a:xfrm>
            <a:off x="971514" y="31296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bg object 401"/>
          <p:cNvSpPr/>
          <p:nvPr/>
        </p:nvSpPr>
        <p:spPr>
          <a:xfrm>
            <a:off x="971514" y="30153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bg object 402"/>
          <p:cNvSpPr/>
          <p:nvPr/>
        </p:nvSpPr>
        <p:spPr>
          <a:xfrm>
            <a:off x="971514" y="29009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bg object 403"/>
          <p:cNvSpPr/>
          <p:nvPr/>
        </p:nvSpPr>
        <p:spPr>
          <a:xfrm>
            <a:off x="971514" y="27866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bg object 404"/>
          <p:cNvSpPr/>
          <p:nvPr/>
        </p:nvSpPr>
        <p:spPr>
          <a:xfrm>
            <a:off x="971514" y="26723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bg object 405"/>
          <p:cNvSpPr/>
          <p:nvPr/>
        </p:nvSpPr>
        <p:spPr>
          <a:xfrm>
            <a:off x="971514" y="25579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bg object 406"/>
          <p:cNvSpPr/>
          <p:nvPr/>
        </p:nvSpPr>
        <p:spPr>
          <a:xfrm>
            <a:off x="971514" y="24436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bg object 407"/>
          <p:cNvSpPr/>
          <p:nvPr/>
        </p:nvSpPr>
        <p:spPr>
          <a:xfrm>
            <a:off x="971514" y="232933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bg object 408"/>
          <p:cNvSpPr/>
          <p:nvPr/>
        </p:nvSpPr>
        <p:spPr>
          <a:xfrm>
            <a:off x="971514" y="22150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bg object 409"/>
          <p:cNvSpPr/>
          <p:nvPr/>
        </p:nvSpPr>
        <p:spPr>
          <a:xfrm>
            <a:off x="971514" y="210067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bg object 410"/>
          <p:cNvSpPr/>
          <p:nvPr/>
        </p:nvSpPr>
        <p:spPr>
          <a:xfrm>
            <a:off x="971514" y="19863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bg object 411"/>
          <p:cNvSpPr/>
          <p:nvPr/>
        </p:nvSpPr>
        <p:spPr>
          <a:xfrm>
            <a:off x="971514" y="18720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bg object 412"/>
          <p:cNvSpPr/>
          <p:nvPr/>
        </p:nvSpPr>
        <p:spPr>
          <a:xfrm>
            <a:off x="971514" y="17576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bg object 413"/>
          <p:cNvSpPr/>
          <p:nvPr/>
        </p:nvSpPr>
        <p:spPr>
          <a:xfrm>
            <a:off x="971514" y="16433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bg object 414"/>
          <p:cNvSpPr/>
          <p:nvPr/>
        </p:nvSpPr>
        <p:spPr>
          <a:xfrm>
            <a:off x="971514" y="152903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bg object 415"/>
          <p:cNvSpPr/>
          <p:nvPr/>
        </p:nvSpPr>
        <p:spPr>
          <a:xfrm>
            <a:off x="971514" y="14147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bg object 416"/>
          <p:cNvSpPr/>
          <p:nvPr/>
        </p:nvSpPr>
        <p:spPr>
          <a:xfrm>
            <a:off x="971514" y="130037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bg object 417"/>
          <p:cNvSpPr/>
          <p:nvPr/>
        </p:nvSpPr>
        <p:spPr>
          <a:xfrm>
            <a:off x="971514" y="11860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bg object 418"/>
          <p:cNvSpPr/>
          <p:nvPr/>
        </p:nvSpPr>
        <p:spPr>
          <a:xfrm>
            <a:off x="971514" y="10717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bg object 419"/>
          <p:cNvSpPr/>
          <p:nvPr/>
        </p:nvSpPr>
        <p:spPr>
          <a:xfrm>
            <a:off x="971514" y="9573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bg object 420"/>
          <p:cNvSpPr/>
          <p:nvPr/>
        </p:nvSpPr>
        <p:spPr>
          <a:xfrm>
            <a:off x="971514" y="8430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bg object 421"/>
          <p:cNvSpPr/>
          <p:nvPr/>
        </p:nvSpPr>
        <p:spPr>
          <a:xfrm>
            <a:off x="971514" y="7287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bg object 422"/>
          <p:cNvSpPr/>
          <p:nvPr/>
        </p:nvSpPr>
        <p:spPr>
          <a:xfrm>
            <a:off x="971514" y="6144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bg object 423"/>
          <p:cNvSpPr/>
          <p:nvPr/>
        </p:nvSpPr>
        <p:spPr>
          <a:xfrm>
            <a:off x="971514" y="5000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bg object 424"/>
          <p:cNvSpPr/>
          <p:nvPr/>
        </p:nvSpPr>
        <p:spPr>
          <a:xfrm>
            <a:off x="971514" y="3857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bg object 425"/>
          <p:cNvSpPr/>
          <p:nvPr/>
        </p:nvSpPr>
        <p:spPr>
          <a:xfrm>
            <a:off x="971514" y="2714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bg object 426"/>
          <p:cNvSpPr/>
          <p:nvPr/>
        </p:nvSpPr>
        <p:spPr>
          <a:xfrm>
            <a:off x="971514" y="1570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bg object 427"/>
          <p:cNvSpPr/>
          <p:nvPr/>
        </p:nvSpPr>
        <p:spPr>
          <a:xfrm>
            <a:off x="971514" y="427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bg object 428"/>
          <p:cNvSpPr/>
          <p:nvPr/>
        </p:nvSpPr>
        <p:spPr>
          <a:xfrm>
            <a:off x="17202115" y="1022582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bg object 429"/>
          <p:cNvSpPr/>
          <p:nvPr/>
        </p:nvSpPr>
        <p:spPr>
          <a:xfrm>
            <a:off x="17202115" y="1011150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bg object 430"/>
          <p:cNvSpPr/>
          <p:nvPr/>
        </p:nvSpPr>
        <p:spPr>
          <a:xfrm>
            <a:off x="17202115" y="999717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bg object 431"/>
          <p:cNvSpPr/>
          <p:nvPr/>
        </p:nvSpPr>
        <p:spPr>
          <a:xfrm>
            <a:off x="17202115" y="988284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bg object 432"/>
          <p:cNvSpPr/>
          <p:nvPr/>
        </p:nvSpPr>
        <p:spPr>
          <a:xfrm>
            <a:off x="17202115" y="976851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bg object 433"/>
          <p:cNvSpPr/>
          <p:nvPr/>
        </p:nvSpPr>
        <p:spPr>
          <a:xfrm>
            <a:off x="17202115" y="965418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bg object 434"/>
          <p:cNvSpPr/>
          <p:nvPr/>
        </p:nvSpPr>
        <p:spPr>
          <a:xfrm>
            <a:off x="17202115" y="953985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bg object 435"/>
          <p:cNvSpPr/>
          <p:nvPr/>
        </p:nvSpPr>
        <p:spPr>
          <a:xfrm>
            <a:off x="17202115" y="942552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bg object 436"/>
          <p:cNvSpPr/>
          <p:nvPr/>
        </p:nvSpPr>
        <p:spPr>
          <a:xfrm>
            <a:off x="17202115" y="931120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bg object 437"/>
          <p:cNvSpPr/>
          <p:nvPr/>
        </p:nvSpPr>
        <p:spPr>
          <a:xfrm>
            <a:off x="17202115" y="919687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bg object 438"/>
          <p:cNvSpPr/>
          <p:nvPr/>
        </p:nvSpPr>
        <p:spPr>
          <a:xfrm>
            <a:off x="17202115" y="908254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bg object 439"/>
          <p:cNvSpPr/>
          <p:nvPr/>
        </p:nvSpPr>
        <p:spPr>
          <a:xfrm>
            <a:off x="17202115" y="896821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bg object 440"/>
          <p:cNvSpPr/>
          <p:nvPr/>
        </p:nvSpPr>
        <p:spPr>
          <a:xfrm>
            <a:off x="17202115" y="885388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bg object 441"/>
          <p:cNvSpPr/>
          <p:nvPr/>
        </p:nvSpPr>
        <p:spPr>
          <a:xfrm>
            <a:off x="17202115" y="873955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bg object 442"/>
          <p:cNvSpPr/>
          <p:nvPr/>
        </p:nvSpPr>
        <p:spPr>
          <a:xfrm>
            <a:off x="17202115" y="862522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bg object 443"/>
          <p:cNvSpPr/>
          <p:nvPr/>
        </p:nvSpPr>
        <p:spPr>
          <a:xfrm>
            <a:off x="17202115" y="851090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bg object 444"/>
          <p:cNvSpPr/>
          <p:nvPr/>
        </p:nvSpPr>
        <p:spPr>
          <a:xfrm>
            <a:off x="17202115" y="839657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bg object 445"/>
          <p:cNvSpPr/>
          <p:nvPr/>
        </p:nvSpPr>
        <p:spPr>
          <a:xfrm>
            <a:off x="17202115" y="828224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bg object 446"/>
          <p:cNvSpPr/>
          <p:nvPr/>
        </p:nvSpPr>
        <p:spPr>
          <a:xfrm>
            <a:off x="17202115" y="816791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bg object 447"/>
          <p:cNvSpPr/>
          <p:nvPr/>
        </p:nvSpPr>
        <p:spPr>
          <a:xfrm>
            <a:off x="17202115" y="805358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bg object 448"/>
          <p:cNvSpPr/>
          <p:nvPr/>
        </p:nvSpPr>
        <p:spPr>
          <a:xfrm>
            <a:off x="17202115" y="793925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bg object 449"/>
          <p:cNvSpPr/>
          <p:nvPr/>
        </p:nvSpPr>
        <p:spPr>
          <a:xfrm>
            <a:off x="17202115" y="782493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bg object 450"/>
          <p:cNvSpPr/>
          <p:nvPr/>
        </p:nvSpPr>
        <p:spPr>
          <a:xfrm>
            <a:off x="17202115" y="771060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bg object 451"/>
          <p:cNvSpPr/>
          <p:nvPr/>
        </p:nvSpPr>
        <p:spPr>
          <a:xfrm>
            <a:off x="17202115" y="759627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bg object 452"/>
          <p:cNvSpPr/>
          <p:nvPr/>
        </p:nvSpPr>
        <p:spPr>
          <a:xfrm>
            <a:off x="17202115" y="748194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bg object 453"/>
          <p:cNvSpPr/>
          <p:nvPr/>
        </p:nvSpPr>
        <p:spPr>
          <a:xfrm>
            <a:off x="17202115" y="736761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bg object 454"/>
          <p:cNvSpPr/>
          <p:nvPr/>
        </p:nvSpPr>
        <p:spPr>
          <a:xfrm>
            <a:off x="17202115" y="725328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bg object 455"/>
          <p:cNvSpPr/>
          <p:nvPr/>
        </p:nvSpPr>
        <p:spPr>
          <a:xfrm>
            <a:off x="17202115" y="713895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bg object 456"/>
          <p:cNvSpPr/>
          <p:nvPr/>
        </p:nvSpPr>
        <p:spPr>
          <a:xfrm>
            <a:off x="17202115" y="702463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bg object 457"/>
          <p:cNvSpPr/>
          <p:nvPr/>
        </p:nvSpPr>
        <p:spPr>
          <a:xfrm>
            <a:off x="17202115" y="691030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bg object 458"/>
          <p:cNvSpPr/>
          <p:nvPr/>
        </p:nvSpPr>
        <p:spPr>
          <a:xfrm>
            <a:off x="17202115" y="679597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bg object 459"/>
          <p:cNvSpPr/>
          <p:nvPr/>
        </p:nvSpPr>
        <p:spPr>
          <a:xfrm>
            <a:off x="17202115" y="668164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bg object 460"/>
          <p:cNvSpPr/>
          <p:nvPr/>
        </p:nvSpPr>
        <p:spPr>
          <a:xfrm>
            <a:off x="17202115" y="656731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bg object 461"/>
          <p:cNvSpPr/>
          <p:nvPr/>
        </p:nvSpPr>
        <p:spPr>
          <a:xfrm>
            <a:off x="17202115" y="645298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bg object 462"/>
          <p:cNvSpPr/>
          <p:nvPr/>
        </p:nvSpPr>
        <p:spPr>
          <a:xfrm>
            <a:off x="17202115" y="633865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bg object 463"/>
          <p:cNvSpPr/>
          <p:nvPr/>
        </p:nvSpPr>
        <p:spPr>
          <a:xfrm>
            <a:off x="17202115" y="622433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bg object 464"/>
          <p:cNvSpPr/>
          <p:nvPr/>
        </p:nvSpPr>
        <p:spPr>
          <a:xfrm>
            <a:off x="17202115" y="611000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bg object 465"/>
          <p:cNvSpPr/>
          <p:nvPr/>
        </p:nvSpPr>
        <p:spPr>
          <a:xfrm>
            <a:off x="17202115" y="599567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bg object 466"/>
          <p:cNvSpPr/>
          <p:nvPr/>
        </p:nvSpPr>
        <p:spPr>
          <a:xfrm>
            <a:off x="17202115" y="588134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bg object 467"/>
          <p:cNvSpPr/>
          <p:nvPr/>
        </p:nvSpPr>
        <p:spPr>
          <a:xfrm>
            <a:off x="17202115" y="576701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bg object 468"/>
          <p:cNvSpPr/>
          <p:nvPr/>
        </p:nvSpPr>
        <p:spPr>
          <a:xfrm>
            <a:off x="17202115" y="565268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bg object 469"/>
          <p:cNvSpPr/>
          <p:nvPr/>
        </p:nvSpPr>
        <p:spPr>
          <a:xfrm>
            <a:off x="17202115" y="553835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bg object 470"/>
          <p:cNvSpPr/>
          <p:nvPr/>
        </p:nvSpPr>
        <p:spPr>
          <a:xfrm>
            <a:off x="17202115" y="542403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bg object 471"/>
          <p:cNvSpPr/>
          <p:nvPr/>
        </p:nvSpPr>
        <p:spPr>
          <a:xfrm>
            <a:off x="17202115" y="530970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bg object 472"/>
          <p:cNvSpPr/>
          <p:nvPr/>
        </p:nvSpPr>
        <p:spPr>
          <a:xfrm>
            <a:off x="17202115" y="519537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bg object 473"/>
          <p:cNvSpPr/>
          <p:nvPr/>
        </p:nvSpPr>
        <p:spPr>
          <a:xfrm>
            <a:off x="17202115" y="508104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bg object 474"/>
          <p:cNvSpPr/>
          <p:nvPr/>
        </p:nvSpPr>
        <p:spPr>
          <a:xfrm>
            <a:off x="17202115" y="496671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bg object 475"/>
          <p:cNvSpPr/>
          <p:nvPr/>
        </p:nvSpPr>
        <p:spPr>
          <a:xfrm>
            <a:off x="17202115" y="485238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bg object 476"/>
          <p:cNvSpPr/>
          <p:nvPr/>
        </p:nvSpPr>
        <p:spPr>
          <a:xfrm>
            <a:off x="17202115" y="473806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bg object 477"/>
          <p:cNvSpPr/>
          <p:nvPr/>
        </p:nvSpPr>
        <p:spPr>
          <a:xfrm>
            <a:off x="17202115" y="462373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bg object 478"/>
          <p:cNvSpPr/>
          <p:nvPr/>
        </p:nvSpPr>
        <p:spPr>
          <a:xfrm>
            <a:off x="17202115" y="450940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bg object 479"/>
          <p:cNvSpPr/>
          <p:nvPr/>
        </p:nvSpPr>
        <p:spPr>
          <a:xfrm>
            <a:off x="17202115" y="439507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bg object 480"/>
          <p:cNvSpPr/>
          <p:nvPr/>
        </p:nvSpPr>
        <p:spPr>
          <a:xfrm>
            <a:off x="17202115" y="428074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bg object 481"/>
          <p:cNvSpPr/>
          <p:nvPr/>
        </p:nvSpPr>
        <p:spPr>
          <a:xfrm>
            <a:off x="17202115" y="416641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bg object 482"/>
          <p:cNvSpPr/>
          <p:nvPr/>
        </p:nvSpPr>
        <p:spPr>
          <a:xfrm>
            <a:off x="17202115" y="405208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bg object 483"/>
          <p:cNvSpPr/>
          <p:nvPr/>
        </p:nvSpPr>
        <p:spPr>
          <a:xfrm>
            <a:off x="17202115" y="393776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bg object 484"/>
          <p:cNvSpPr/>
          <p:nvPr/>
        </p:nvSpPr>
        <p:spPr>
          <a:xfrm>
            <a:off x="17202115" y="382343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bg object 485"/>
          <p:cNvSpPr/>
          <p:nvPr/>
        </p:nvSpPr>
        <p:spPr>
          <a:xfrm>
            <a:off x="17202115" y="370910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bg object 486"/>
          <p:cNvSpPr/>
          <p:nvPr/>
        </p:nvSpPr>
        <p:spPr>
          <a:xfrm>
            <a:off x="17202115" y="359477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bg object 487"/>
          <p:cNvSpPr/>
          <p:nvPr/>
        </p:nvSpPr>
        <p:spPr>
          <a:xfrm>
            <a:off x="17202115" y="348044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bg object 488"/>
          <p:cNvSpPr/>
          <p:nvPr/>
        </p:nvSpPr>
        <p:spPr>
          <a:xfrm>
            <a:off x="17202115" y="33661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bg object 489"/>
          <p:cNvSpPr/>
          <p:nvPr/>
        </p:nvSpPr>
        <p:spPr>
          <a:xfrm>
            <a:off x="17202115" y="325178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bg object 490"/>
          <p:cNvSpPr/>
          <p:nvPr/>
        </p:nvSpPr>
        <p:spPr>
          <a:xfrm>
            <a:off x="17202115" y="313746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bg object 491"/>
          <p:cNvSpPr/>
          <p:nvPr/>
        </p:nvSpPr>
        <p:spPr>
          <a:xfrm>
            <a:off x="17202115" y="302313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bg object 492"/>
          <p:cNvSpPr/>
          <p:nvPr/>
        </p:nvSpPr>
        <p:spPr>
          <a:xfrm>
            <a:off x="17202115" y="290880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bg object 493"/>
          <p:cNvSpPr/>
          <p:nvPr/>
        </p:nvSpPr>
        <p:spPr>
          <a:xfrm>
            <a:off x="17202115" y="279447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bg object 494"/>
          <p:cNvSpPr/>
          <p:nvPr/>
        </p:nvSpPr>
        <p:spPr>
          <a:xfrm>
            <a:off x="17202115" y="268014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bg object 495"/>
          <p:cNvSpPr/>
          <p:nvPr/>
        </p:nvSpPr>
        <p:spPr>
          <a:xfrm>
            <a:off x="17202115" y="25658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bg object 496"/>
          <p:cNvSpPr/>
          <p:nvPr/>
        </p:nvSpPr>
        <p:spPr>
          <a:xfrm>
            <a:off x="17202115" y="245148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bg object 497"/>
          <p:cNvSpPr/>
          <p:nvPr/>
        </p:nvSpPr>
        <p:spPr>
          <a:xfrm>
            <a:off x="17202115" y="233716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bg object 498"/>
          <p:cNvSpPr/>
          <p:nvPr/>
        </p:nvSpPr>
        <p:spPr>
          <a:xfrm>
            <a:off x="17202115" y="222283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bg object 499"/>
          <p:cNvSpPr/>
          <p:nvPr/>
        </p:nvSpPr>
        <p:spPr>
          <a:xfrm>
            <a:off x="17202115" y="210850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bg object 500"/>
          <p:cNvSpPr/>
          <p:nvPr/>
        </p:nvSpPr>
        <p:spPr>
          <a:xfrm>
            <a:off x="17202115" y="199417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bg object 501"/>
          <p:cNvSpPr/>
          <p:nvPr/>
        </p:nvSpPr>
        <p:spPr>
          <a:xfrm>
            <a:off x="17202115" y="187984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bg object 502"/>
          <p:cNvSpPr/>
          <p:nvPr/>
        </p:nvSpPr>
        <p:spPr>
          <a:xfrm>
            <a:off x="17202115" y="176551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bg object 503"/>
          <p:cNvSpPr/>
          <p:nvPr/>
        </p:nvSpPr>
        <p:spPr>
          <a:xfrm>
            <a:off x="17202115" y="165119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bg object 504"/>
          <p:cNvSpPr/>
          <p:nvPr/>
        </p:nvSpPr>
        <p:spPr>
          <a:xfrm>
            <a:off x="17202115" y="153686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bg object 505"/>
          <p:cNvSpPr/>
          <p:nvPr/>
        </p:nvSpPr>
        <p:spPr>
          <a:xfrm>
            <a:off x="17202115" y="142253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bg object 506"/>
          <p:cNvSpPr/>
          <p:nvPr/>
        </p:nvSpPr>
        <p:spPr>
          <a:xfrm>
            <a:off x="17202115" y="130820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bg object 507"/>
          <p:cNvSpPr/>
          <p:nvPr/>
        </p:nvSpPr>
        <p:spPr>
          <a:xfrm>
            <a:off x="17202115" y="119387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bg object 508"/>
          <p:cNvSpPr/>
          <p:nvPr/>
        </p:nvSpPr>
        <p:spPr>
          <a:xfrm>
            <a:off x="17202115" y="107954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bg object 509"/>
          <p:cNvSpPr/>
          <p:nvPr/>
        </p:nvSpPr>
        <p:spPr>
          <a:xfrm>
            <a:off x="17202115" y="96521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bg object 510"/>
          <p:cNvSpPr/>
          <p:nvPr/>
        </p:nvSpPr>
        <p:spPr>
          <a:xfrm>
            <a:off x="17202115" y="85089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bg object 511"/>
          <p:cNvSpPr/>
          <p:nvPr/>
        </p:nvSpPr>
        <p:spPr>
          <a:xfrm>
            <a:off x="17202115" y="73656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bg object 512"/>
          <p:cNvSpPr/>
          <p:nvPr/>
        </p:nvSpPr>
        <p:spPr>
          <a:xfrm>
            <a:off x="17202115" y="62223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bg object 513"/>
          <p:cNvSpPr/>
          <p:nvPr/>
        </p:nvSpPr>
        <p:spPr>
          <a:xfrm>
            <a:off x="17202115" y="50790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bg object 514"/>
          <p:cNvSpPr/>
          <p:nvPr/>
        </p:nvSpPr>
        <p:spPr>
          <a:xfrm>
            <a:off x="17202115" y="39357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bg object 515"/>
          <p:cNvSpPr/>
          <p:nvPr/>
        </p:nvSpPr>
        <p:spPr>
          <a:xfrm>
            <a:off x="17202115" y="27924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bg object 516"/>
          <p:cNvSpPr/>
          <p:nvPr/>
        </p:nvSpPr>
        <p:spPr>
          <a:xfrm>
            <a:off x="17202115" y="16491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bg object 517"/>
          <p:cNvSpPr/>
          <p:nvPr/>
        </p:nvSpPr>
        <p:spPr>
          <a:xfrm>
            <a:off x="17202115" y="5059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49" y="0"/>
                </a:moveTo>
                <a:lnTo>
                  <a:pt x="57149" y="57164"/>
                </a:lnTo>
                <a:lnTo>
                  <a:pt x="0" y="57164"/>
                </a:lnTo>
                <a:lnTo>
                  <a:pt x="0" y="0"/>
                </a:lnTo>
                <a:lnTo>
                  <a:pt x="5714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7316414" y="4773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316414" y="18111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316414" y="3144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316414" y="4478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316414" y="58126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316414" y="7146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7316414" y="8480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316414" y="9814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7316414" y="11147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316414" y="12481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316414" y="13815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7316414" y="15149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316414" y="16483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7316414" y="17817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7316414" y="19150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7316414" y="20484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7316414" y="21818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7316414" y="23152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7316414" y="24486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7316414" y="25820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7316414" y="27153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7316414" y="28487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7316414" y="29821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7316414" y="31155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17316414" y="32489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7316414" y="33823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316414" y="35156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316414" y="36490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7316414" y="37824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7316414" y="39158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17316414" y="40492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7316414" y="41826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7316414" y="43159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7316414" y="44493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17316414" y="45827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7316414" y="47161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17316414" y="48495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7316414" y="49829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17316414" y="51162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17316414" y="52496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7316414" y="53830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17316414" y="55164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17316414" y="56498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17316414" y="578321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17316414" y="59165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17316414" y="60499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17316414" y="61833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17316414" y="63167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17316414" y="64501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17316414" y="65835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17316414" y="67168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17316414" y="68502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17316414" y="69836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7316414" y="71170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17316414" y="72504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17316414" y="73838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7316414" y="75171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17316414" y="76505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17316414" y="77839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17316414" y="79173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17316414" y="80507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17316414" y="81841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17316414" y="83174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17316414" y="845087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17316414" y="85842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7316414" y="87176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7316414" y="88510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7316414" y="89844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7316414" y="91177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7316414" y="92511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7316414" y="93845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7316414" y="951794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7316414" y="965132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7316414" y="978471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7316414" y="991809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7316414" y="100514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7316414" y="101848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7202115" y="376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7202115" y="15202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7202115" y="2663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7202115" y="38068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7202115" y="4950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7202115" y="60934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7202115" y="7236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7202115" y="8379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7202115" y="9523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7202115" y="10666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17202115" y="11809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17202115" y="12953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17202115" y="14096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17202115" y="15239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7202115" y="16382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7202115" y="17526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7202115" y="18669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7202115" y="19812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7202115" y="20956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7202115" y="22099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7202115" y="23242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7202115" y="24385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7202115" y="25529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7202115" y="26672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7202115" y="27815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7202115" y="28959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7202115" y="30102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7202115" y="31245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7202115" y="32388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7202115" y="33532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7202115" y="34675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7202115" y="35818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202115" y="36962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7202115" y="38105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7202115" y="39248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7202115" y="40391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7202115" y="41535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7202115" y="42678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7202115" y="43821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7202115" y="44965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7202115" y="46108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7202115" y="47251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7202115" y="48394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7202115" y="49538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17202115" y="50681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17202115" y="51824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7202115" y="52968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7202115" y="54111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7202115" y="55254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7202115" y="56397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7202115" y="57541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7202115" y="58684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7202115" y="59827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7202115" y="60971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7202115" y="62114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7202115" y="63257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17202115" y="64400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17202115" y="65544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7202115" y="66687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7202115" y="678307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7202115" y="68974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7202115" y="70117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7202115" y="71260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17202115" y="72403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17202115" y="73547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17202115" y="74690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17202115" y="75833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17202115" y="76977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17202115" y="781203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17202115" y="79263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17202115" y="80406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17202115" y="81550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7202115" y="82693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7202115" y="83836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17202115" y="84980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7202115" y="86123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7202115" y="87266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17202115" y="88409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17202115" y="89553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17202115" y="90696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17202115" y="91839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17202115" y="92983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17202115" y="94126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17202115" y="95269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17202115" y="96412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17202115" y="97556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17202115" y="986994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17202115" y="99842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17202115" y="100986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17202115" y="102129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bg object 1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36253" y="0"/>
            <a:ext cx="1051746" cy="3585502"/>
          </a:xfrm>
          <a:prstGeom prst="rect">
            <a:avLst/>
          </a:prstGeom>
        </p:spPr>
      </p:pic>
      <p:sp>
        <p:nvSpPr>
          <p:cNvPr id="185" name="bg object 185"/>
          <p:cNvSpPr/>
          <p:nvPr/>
        </p:nvSpPr>
        <p:spPr>
          <a:xfrm>
            <a:off x="17203370" y="11"/>
            <a:ext cx="1084580" cy="3620135"/>
          </a:xfrm>
          <a:custGeom>
            <a:avLst/>
            <a:gdLst/>
            <a:ahLst/>
            <a:cxnLst/>
            <a:rect l="l" t="t" r="r" b="b"/>
            <a:pathLst>
              <a:path w="1084580" h="3620135">
                <a:moveTo>
                  <a:pt x="1084580" y="3551351"/>
                </a:moveTo>
                <a:lnTo>
                  <a:pt x="67310" y="3551351"/>
                </a:lnTo>
                <a:lnTo>
                  <a:pt x="67310" y="0"/>
                </a:lnTo>
                <a:lnTo>
                  <a:pt x="0" y="0"/>
                </a:lnTo>
                <a:lnTo>
                  <a:pt x="0" y="3619639"/>
                </a:lnTo>
                <a:lnTo>
                  <a:pt x="67310" y="3619639"/>
                </a:lnTo>
                <a:lnTo>
                  <a:pt x="1084580" y="3619639"/>
                </a:lnTo>
                <a:lnTo>
                  <a:pt x="1084580" y="3551351"/>
                </a:lnTo>
                <a:close/>
              </a:path>
            </a:pathLst>
          </a:custGeom>
          <a:solidFill>
            <a:srgbClr val="A6A6A6">
              <a:alpha val="3097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bg object 18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93403" y="3653798"/>
            <a:ext cx="994596" cy="3872288"/>
          </a:xfrm>
          <a:prstGeom prst="rect">
            <a:avLst/>
          </a:prstGeom>
        </p:spPr>
      </p:pic>
      <p:sp>
        <p:nvSpPr>
          <p:cNvPr id="187" name="bg object 187"/>
          <p:cNvSpPr/>
          <p:nvPr/>
        </p:nvSpPr>
        <p:spPr>
          <a:xfrm>
            <a:off x="17260520" y="3619651"/>
            <a:ext cx="1028065" cy="3940810"/>
          </a:xfrm>
          <a:custGeom>
            <a:avLst/>
            <a:gdLst/>
            <a:ahLst/>
            <a:cxnLst/>
            <a:rect l="l" t="t" r="r" b="b"/>
            <a:pathLst>
              <a:path w="1028065" h="3940809">
                <a:moveTo>
                  <a:pt x="1027468" y="3872293"/>
                </a:moveTo>
                <a:lnTo>
                  <a:pt x="67310" y="3872293"/>
                </a:lnTo>
                <a:lnTo>
                  <a:pt x="67310" y="68300"/>
                </a:lnTo>
                <a:lnTo>
                  <a:pt x="1027430" y="68300"/>
                </a:lnTo>
                <a:lnTo>
                  <a:pt x="1027430" y="0"/>
                </a:lnTo>
                <a:lnTo>
                  <a:pt x="67310" y="0"/>
                </a:lnTo>
                <a:lnTo>
                  <a:pt x="0" y="0"/>
                </a:lnTo>
                <a:lnTo>
                  <a:pt x="0" y="3940581"/>
                </a:lnTo>
                <a:lnTo>
                  <a:pt x="67030" y="3940581"/>
                </a:lnTo>
                <a:lnTo>
                  <a:pt x="67310" y="3940581"/>
                </a:lnTo>
                <a:lnTo>
                  <a:pt x="1027468" y="3940581"/>
                </a:lnTo>
                <a:lnTo>
                  <a:pt x="1027468" y="3872293"/>
                </a:lnTo>
                <a:close/>
              </a:path>
            </a:pathLst>
          </a:custGeom>
          <a:solidFill>
            <a:srgbClr val="A6A6A6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8" name="bg object 18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0553" y="7594380"/>
            <a:ext cx="937446" cy="2692619"/>
          </a:xfrm>
          <a:prstGeom prst="rect">
            <a:avLst/>
          </a:prstGeom>
        </p:spPr>
      </p:pic>
      <p:sp>
        <p:nvSpPr>
          <p:cNvPr id="189" name="bg object 189"/>
          <p:cNvSpPr/>
          <p:nvPr/>
        </p:nvSpPr>
        <p:spPr>
          <a:xfrm>
            <a:off x="17317670" y="7560233"/>
            <a:ext cx="970280" cy="2727325"/>
          </a:xfrm>
          <a:custGeom>
            <a:avLst/>
            <a:gdLst/>
            <a:ahLst/>
            <a:cxnLst/>
            <a:rect l="l" t="t" r="r" b="b"/>
            <a:pathLst>
              <a:path w="970280" h="2727325">
                <a:moveTo>
                  <a:pt x="970280" y="0"/>
                </a:moveTo>
                <a:lnTo>
                  <a:pt x="67310" y="0"/>
                </a:lnTo>
                <a:lnTo>
                  <a:pt x="0" y="0"/>
                </a:lnTo>
                <a:lnTo>
                  <a:pt x="0" y="2726766"/>
                </a:lnTo>
                <a:lnTo>
                  <a:pt x="67310" y="2726766"/>
                </a:lnTo>
                <a:lnTo>
                  <a:pt x="67310" y="68300"/>
                </a:lnTo>
                <a:lnTo>
                  <a:pt x="970280" y="68300"/>
                </a:lnTo>
                <a:lnTo>
                  <a:pt x="970280" y="0"/>
                </a:lnTo>
                <a:close/>
              </a:path>
            </a:pathLst>
          </a:custGeom>
          <a:solidFill>
            <a:srgbClr val="A6A6A6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7316414" y="4773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316414" y="18111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316414" y="3144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316414" y="4478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316414" y="58126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316414" y="7146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7316414" y="8480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316414" y="9814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7316414" y="111479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316414" y="12481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316414" y="13815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7316414" y="151494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7316414" y="164833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7316414" y="17817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7316414" y="19150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7316414" y="204848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7316414" y="218186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7316414" y="23152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7316414" y="24486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7316414" y="258201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7316414" y="271539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7316414" y="28487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7316414" y="29821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7316414" y="311554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17316414" y="32489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7316414" y="33823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7316414" y="35156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7316414" y="364908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7316414" y="37824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7316414" y="39158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17316414" y="404923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7316414" y="41826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7316414" y="43159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7316414" y="44493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17316414" y="458276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7316414" y="47161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17316414" y="48495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7316414" y="498291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17316414" y="511629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17316414" y="524968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7316414" y="53830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17316414" y="551644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17316414" y="5649830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17316414" y="578321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17316414" y="59165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17316414" y="60499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17316414" y="6183363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17316414" y="63167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10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17316414" y="64501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17316414" y="65835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17316414" y="67168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17316414" y="68502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17316414" y="69836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17316414" y="711704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17316414" y="725042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17316414" y="73838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7316414" y="7517196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17316414" y="7650579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17316414" y="77839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17316414" y="79173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17316414" y="80507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17316414" y="81841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17316414" y="83174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17316414" y="845087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17316414" y="858426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7316414" y="871764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7316414" y="8851028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7316414" y="8984412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7316414" y="9117795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7316414" y="92511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7316414" y="93845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7316414" y="951794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7316414" y="965132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7316414" y="978471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7316414" y="9918094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7316414" y="10051477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7316414" y="10184861"/>
            <a:ext cx="66675" cy="67310"/>
          </a:xfrm>
          <a:custGeom>
            <a:avLst/>
            <a:gdLst/>
            <a:ahLst/>
            <a:cxnLst/>
            <a:rect l="l" t="t" r="r" b="b"/>
            <a:pathLst>
              <a:path w="66675" h="67309">
                <a:moveTo>
                  <a:pt x="0" y="66691"/>
                </a:moveTo>
                <a:lnTo>
                  <a:pt x="0" y="0"/>
                </a:lnTo>
                <a:lnTo>
                  <a:pt x="66674" y="0"/>
                </a:lnTo>
                <a:lnTo>
                  <a:pt x="66674" y="66691"/>
                </a:lnTo>
                <a:lnTo>
                  <a:pt x="0" y="66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7202115" y="376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7202115" y="15202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7202115" y="2663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7202115" y="38068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7202115" y="4950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7202115" y="60934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7202115" y="7236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7202115" y="83799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7202115" y="9523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7202115" y="106665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17202115" y="11809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17202115" y="129531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17202115" y="14096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17202115" y="152396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7202115" y="16382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7202115" y="175262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7202115" y="18669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7202115" y="198128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7202115" y="20956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7202115" y="220993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7202115" y="23242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7202115" y="243859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7202115" y="25529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7202115" y="266725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7202115" y="27815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7202115" y="28959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7202115" y="30102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7202115" y="31245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7202115" y="32388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7202115" y="335322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7202115" y="34675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7202115" y="358188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7202115" y="369621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7202115" y="381053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7202115" y="392486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7202115" y="403919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7202115" y="41535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7202115" y="426785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7202115" y="43821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7202115" y="44965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7202115" y="46108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7202115" y="47251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7202115" y="48394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7202115" y="49538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17202115" y="50681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17202115" y="51824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7202115" y="529680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7202115" y="54111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7202115" y="552546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7202115" y="56397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7202115" y="575412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7202115" y="58684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7202115" y="598278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7202115" y="60971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7202115" y="62114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7202115" y="63257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17202115" y="644009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17202115" y="65544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7202115" y="66687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7202115" y="678307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7202115" y="689740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7202115" y="701173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7202115" y="71260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17202115" y="72403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17202115" y="735472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17202115" y="746905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17202115" y="75833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17202115" y="76977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17202115" y="781203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17202115" y="79263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17202115" y="8040693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17202115" y="81550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7202115" y="82693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7202115" y="83836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17202115" y="8498007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7202115" y="86123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7202115" y="87266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17202115" y="88409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17202115" y="8955321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17202115" y="906965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17202115" y="91839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17202115" y="92983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17202115" y="941263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17202115" y="952696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17202115" y="9641292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17202115" y="9755620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17202115" y="9869949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17202115" y="9984278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17202115" y="10098606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17202115" y="1021293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4">
                <a:moveTo>
                  <a:pt x="0" y="57164"/>
                </a:moveTo>
                <a:lnTo>
                  <a:pt x="0" y="0"/>
                </a:lnTo>
                <a:lnTo>
                  <a:pt x="57149" y="0"/>
                </a:lnTo>
                <a:lnTo>
                  <a:pt x="57149" y="57164"/>
                </a:lnTo>
                <a:lnTo>
                  <a:pt x="0" y="57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4447" y="2286341"/>
            <a:ext cx="3859104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823621"/>
            <a:ext cx="16256000" cy="6304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hyperlink" Target="http://www.estudavest.com.br/questoes/?id=46749" TargetMode="External"/><Relationship Id="rId7" Type="http://schemas.openxmlformats.org/officeDocument/2006/relationships/hyperlink" Target="http://www.culturagenial.com/obras-importantes-monteiro-lobato-comentadas/" TargetMode="External"/><Relationship Id="rId8" Type="http://schemas.openxmlformats.org/officeDocument/2006/relationships/hyperlink" Target="http://www.ebiografia.com/monteiro_lobato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2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865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298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31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164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97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29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62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895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328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761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194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8627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0059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1492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2925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4358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5791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7224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8657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0089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1522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955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4388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5821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7254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8686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0119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1552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2985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4418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51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7284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8716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0149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1582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15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4448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5881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7314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8746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0179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1612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3045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4478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5911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7344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8776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60209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1642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075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4508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5941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7373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8806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40239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1672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3105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4538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5971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7403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08836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20269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31702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3135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4568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6000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77433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88866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00299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11732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3165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34598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46030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7463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8896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80329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91762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03195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14628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26060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37493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48926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60359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71792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83225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94658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06090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17523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28956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40389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51822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63255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74688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86120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97553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08986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20419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31852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43285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54717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66150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77583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89016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00449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11882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3315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34747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46180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57613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69046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80479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91912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03345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14777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26210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37643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49076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60509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71942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83374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94807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06240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17673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29106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40539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51972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63404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748378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86270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97703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09136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20569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32001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43434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554867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5663006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77733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89166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00599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12031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23464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34897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46330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57763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69196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806291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92061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703494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714927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726360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7377934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7492262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7606590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7720919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7835247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794957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8063905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8178233" y="8854036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432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2865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4298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5731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7164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8597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0029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462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2895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14328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25761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37194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48627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0059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1492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82925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94358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205791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217224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28657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40089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51522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262955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274388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85821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97254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08686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20119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31552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42985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54418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65851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77284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88716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00149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11582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23015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34448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45881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7314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68746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80179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91612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3045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14478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25911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37344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48776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60209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71642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83075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94508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05941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17373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28806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40239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651672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63105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74538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85971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97403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08836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20269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31702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743135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54568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766000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77433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788866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00299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11732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23165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34598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46030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57463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68896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80329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91762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03195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14628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26060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37493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48926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960359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971792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83225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994658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06090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17523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28956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40389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51822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63255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74688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86120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97553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108986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120419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131852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143285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54717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66150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177583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189016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200449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211882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223315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34747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46180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257613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69046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280479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291912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303345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314777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326210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337643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349076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360509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371942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383374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394807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406240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417673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429106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440539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451972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463404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4748378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486270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497703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509136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520569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532001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543434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554867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5663006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577733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589166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600599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612031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623464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634897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646330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657763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669196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6806291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692061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703494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714927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726360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7377934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7492262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606590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7720919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7835247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794957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8063905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8178233" y="995362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57164" y="57149"/>
                </a:moveTo>
                <a:lnTo>
                  <a:pt x="0" y="57149"/>
                </a:lnTo>
                <a:lnTo>
                  <a:pt x="0" y="0"/>
                </a:lnTo>
                <a:lnTo>
                  <a:pt x="57164" y="0"/>
                </a:lnTo>
                <a:lnTo>
                  <a:pt x="57164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3" name="object 3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3401"/>
            <a:ext cx="4717354" cy="7734299"/>
          </a:xfrm>
          <a:prstGeom prst="rect">
            <a:avLst/>
          </a:prstGeom>
        </p:spPr>
      </p:pic>
      <p:sp>
        <p:nvSpPr>
          <p:cNvPr id="324" name="object 324"/>
          <p:cNvSpPr txBox="1"/>
          <p:nvPr/>
        </p:nvSpPr>
        <p:spPr>
          <a:xfrm>
            <a:off x="8290982" y="3070566"/>
            <a:ext cx="7868284" cy="4236085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12700" marR="283210">
              <a:lnSpc>
                <a:spcPts val="12600"/>
              </a:lnSpc>
              <a:spcBef>
                <a:spcPts val="1520"/>
              </a:spcBef>
            </a:pPr>
            <a:r>
              <a:rPr dirty="0" sz="11500" spc="-750">
                <a:latin typeface="Calibri"/>
                <a:cs typeface="Calibri"/>
              </a:rPr>
              <a:t>O</a:t>
            </a:r>
            <a:r>
              <a:rPr dirty="0" sz="11500" spc="-1395">
                <a:latin typeface="Calibri"/>
                <a:cs typeface="Calibri"/>
              </a:rPr>
              <a:t> </a:t>
            </a:r>
            <a:r>
              <a:rPr dirty="0" sz="11500" spc="-715">
                <a:latin typeface="Calibri"/>
                <a:cs typeface="Calibri"/>
              </a:rPr>
              <a:t>c</a:t>
            </a:r>
            <a:r>
              <a:rPr dirty="0" sz="11500" spc="-1145">
                <a:latin typeface="Calibri"/>
                <a:cs typeface="Calibri"/>
              </a:rPr>
              <a:t>o</a:t>
            </a:r>
            <a:r>
              <a:rPr dirty="0" sz="11500" spc="-135">
                <a:latin typeface="Calibri"/>
                <a:cs typeface="Calibri"/>
              </a:rPr>
              <a:t>l</a:t>
            </a:r>
            <a:r>
              <a:rPr dirty="0" sz="11500" spc="-1145">
                <a:latin typeface="Calibri"/>
                <a:cs typeface="Calibri"/>
              </a:rPr>
              <a:t>o</a:t>
            </a:r>
            <a:r>
              <a:rPr dirty="0" sz="11500" spc="-715">
                <a:latin typeface="Calibri"/>
                <a:cs typeface="Calibri"/>
              </a:rPr>
              <a:t>c</a:t>
            </a:r>
            <a:r>
              <a:rPr dirty="0" sz="11500" spc="-705">
                <a:latin typeface="Calibri"/>
                <a:cs typeface="Calibri"/>
              </a:rPr>
              <a:t>a</a:t>
            </a:r>
            <a:r>
              <a:rPr dirty="0" sz="11500" spc="-780">
                <a:latin typeface="Calibri"/>
                <a:cs typeface="Calibri"/>
              </a:rPr>
              <a:t>d</a:t>
            </a:r>
            <a:r>
              <a:rPr dirty="0" sz="11500" spc="-1145">
                <a:latin typeface="Calibri"/>
                <a:cs typeface="Calibri"/>
              </a:rPr>
              <a:t>o</a:t>
            </a:r>
            <a:r>
              <a:rPr dirty="0" sz="11500" spc="395">
                <a:latin typeface="Calibri"/>
                <a:cs typeface="Calibri"/>
              </a:rPr>
              <a:t>r</a:t>
            </a:r>
            <a:r>
              <a:rPr dirty="0" sz="11500" spc="-1395">
                <a:latin typeface="Calibri"/>
                <a:cs typeface="Calibri"/>
              </a:rPr>
              <a:t> </a:t>
            </a:r>
            <a:r>
              <a:rPr dirty="0" sz="11500" spc="-780">
                <a:latin typeface="Calibri"/>
                <a:cs typeface="Calibri"/>
              </a:rPr>
              <a:t>d</a:t>
            </a:r>
            <a:r>
              <a:rPr dirty="0" sz="11500" spc="-490">
                <a:latin typeface="Calibri"/>
                <a:cs typeface="Calibri"/>
              </a:rPr>
              <a:t>e  </a:t>
            </a:r>
            <a:r>
              <a:rPr dirty="0" sz="11500" spc="-760">
                <a:latin typeface="Calibri"/>
                <a:cs typeface="Calibri"/>
              </a:rPr>
              <a:t>pronomes</a:t>
            </a:r>
            <a:endParaRPr sz="1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5"/>
              </a:spcBef>
            </a:pPr>
            <a:r>
              <a:rPr dirty="0" sz="3400" spc="-114">
                <a:latin typeface="Times New Roman"/>
                <a:cs typeface="Times New Roman"/>
              </a:rPr>
              <a:t>Camila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70">
                <a:latin typeface="Times New Roman"/>
                <a:cs typeface="Times New Roman"/>
              </a:rPr>
              <a:t>;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55">
                <a:latin typeface="Times New Roman"/>
                <a:cs typeface="Times New Roman"/>
              </a:rPr>
              <a:t>Eliza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70">
                <a:latin typeface="Times New Roman"/>
                <a:cs typeface="Times New Roman"/>
              </a:rPr>
              <a:t>;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95">
                <a:latin typeface="Times New Roman"/>
                <a:cs typeface="Times New Roman"/>
              </a:rPr>
              <a:t>Maria</a:t>
            </a:r>
            <a:r>
              <a:rPr dirty="0" sz="3400" spc="-415">
                <a:latin typeface="Times New Roman"/>
                <a:cs typeface="Times New Roman"/>
              </a:rPr>
              <a:t> </a:t>
            </a:r>
            <a:r>
              <a:rPr dirty="0" sz="3400" spc="-55">
                <a:latin typeface="Times New Roman"/>
                <a:cs typeface="Times New Roman"/>
              </a:rPr>
              <a:t>Fernanda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70">
                <a:latin typeface="Times New Roman"/>
                <a:cs typeface="Times New Roman"/>
              </a:rPr>
              <a:t>;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80">
                <a:latin typeface="Times New Roman"/>
                <a:cs typeface="Times New Roman"/>
              </a:rPr>
              <a:t>Nikoly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170">
                <a:latin typeface="Times New Roman"/>
                <a:cs typeface="Times New Roman"/>
              </a:rPr>
              <a:t>;</a:t>
            </a:r>
            <a:r>
              <a:rPr dirty="0" sz="3400" spc="-415">
                <a:latin typeface="Times New Roman"/>
                <a:cs typeface="Times New Roman"/>
              </a:rPr>
              <a:t> </a:t>
            </a:r>
            <a:r>
              <a:rPr dirty="0" sz="3400" spc="-15">
                <a:latin typeface="Times New Roman"/>
                <a:cs typeface="Times New Roman"/>
              </a:rPr>
              <a:t>e</a:t>
            </a:r>
            <a:r>
              <a:rPr dirty="0" sz="3400" spc="-420">
                <a:latin typeface="Times New Roman"/>
                <a:cs typeface="Times New Roman"/>
              </a:rPr>
              <a:t> </a:t>
            </a:r>
            <a:r>
              <a:rPr dirty="0" sz="3400" spc="-80">
                <a:latin typeface="Times New Roman"/>
                <a:cs typeface="Times New Roman"/>
              </a:rPr>
              <a:t>Talitha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325" name="object 325"/>
          <p:cNvGrpSpPr/>
          <p:nvPr/>
        </p:nvGrpSpPr>
        <p:grpSpPr>
          <a:xfrm>
            <a:off x="0" y="8911142"/>
            <a:ext cx="18288635" cy="1376045"/>
            <a:chOff x="0" y="8911142"/>
            <a:chExt cx="18288635" cy="1376045"/>
          </a:xfrm>
        </p:grpSpPr>
        <p:pic>
          <p:nvPicPr>
            <p:cNvPr id="326" name="object 3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112" y="8945348"/>
              <a:ext cx="5178076" cy="1341650"/>
            </a:xfrm>
            <a:prstGeom prst="rect">
              <a:avLst/>
            </a:prstGeom>
          </p:spPr>
        </p:pic>
        <p:sp>
          <p:nvSpPr>
            <p:cNvPr id="327" name="object 327"/>
            <p:cNvSpPr/>
            <p:nvPr/>
          </p:nvSpPr>
          <p:spPr>
            <a:xfrm>
              <a:off x="4967546" y="8911201"/>
              <a:ext cx="5177790" cy="68580"/>
            </a:xfrm>
            <a:custGeom>
              <a:avLst/>
              <a:gdLst/>
              <a:ahLst/>
              <a:cxnLst/>
              <a:rect l="l" t="t" r="r" b="b"/>
              <a:pathLst>
                <a:path w="5177790" h="68579">
                  <a:moveTo>
                    <a:pt x="5177790" y="0"/>
                  </a:moveTo>
                  <a:lnTo>
                    <a:pt x="5177790" y="68294"/>
                  </a:lnTo>
                  <a:lnTo>
                    <a:pt x="0" y="68294"/>
                  </a:lnTo>
                  <a:lnTo>
                    <a:pt x="0" y="0"/>
                  </a:lnTo>
                  <a:lnTo>
                    <a:pt x="5177790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8" name="object 3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0304" y="8945302"/>
              <a:ext cx="3872288" cy="1341696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10006152" y="8912427"/>
              <a:ext cx="3940810" cy="1374775"/>
            </a:xfrm>
            <a:custGeom>
              <a:avLst/>
              <a:gdLst/>
              <a:ahLst/>
              <a:cxnLst/>
              <a:rect l="l" t="t" r="r" b="b"/>
              <a:pathLst>
                <a:path w="3940809" h="1374775">
                  <a:moveTo>
                    <a:pt x="3940581" y="0"/>
                  </a:moveTo>
                  <a:lnTo>
                    <a:pt x="0" y="0"/>
                  </a:lnTo>
                  <a:lnTo>
                    <a:pt x="0" y="67030"/>
                  </a:lnTo>
                  <a:lnTo>
                    <a:pt x="0" y="67310"/>
                  </a:lnTo>
                  <a:lnTo>
                    <a:pt x="0" y="1374584"/>
                  </a:lnTo>
                  <a:lnTo>
                    <a:pt x="68287" y="1374584"/>
                  </a:lnTo>
                  <a:lnTo>
                    <a:pt x="68287" y="67310"/>
                  </a:lnTo>
                  <a:lnTo>
                    <a:pt x="3872293" y="67310"/>
                  </a:lnTo>
                  <a:lnTo>
                    <a:pt x="3872293" y="1374140"/>
                  </a:lnTo>
                  <a:lnTo>
                    <a:pt x="3940581" y="1374140"/>
                  </a:lnTo>
                  <a:lnTo>
                    <a:pt x="3940581" y="67310"/>
                  </a:lnTo>
                  <a:lnTo>
                    <a:pt x="3940581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0" name="object 3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7090" y="8945289"/>
              <a:ext cx="4500909" cy="1341710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13752932" y="8911144"/>
              <a:ext cx="4535170" cy="1376045"/>
            </a:xfrm>
            <a:custGeom>
              <a:avLst/>
              <a:gdLst/>
              <a:ahLst/>
              <a:cxnLst/>
              <a:rect l="l" t="t" r="r" b="b"/>
              <a:pathLst>
                <a:path w="4535169" h="1376045">
                  <a:moveTo>
                    <a:pt x="4535170" y="0"/>
                  </a:moveTo>
                  <a:lnTo>
                    <a:pt x="68580" y="0"/>
                  </a:lnTo>
                  <a:lnTo>
                    <a:pt x="0" y="0"/>
                  </a:lnTo>
                  <a:lnTo>
                    <a:pt x="0" y="1375867"/>
                  </a:lnTo>
                  <a:lnTo>
                    <a:pt x="68580" y="1375867"/>
                  </a:lnTo>
                  <a:lnTo>
                    <a:pt x="68580" y="68300"/>
                  </a:lnTo>
                  <a:lnTo>
                    <a:pt x="4535170" y="68300"/>
                  </a:lnTo>
                  <a:lnTo>
                    <a:pt x="4535170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2" name="object 3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11201"/>
              <a:ext cx="5005107" cy="1375797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0" y="8911208"/>
              <a:ext cx="5039360" cy="1376045"/>
            </a:xfrm>
            <a:custGeom>
              <a:avLst/>
              <a:gdLst/>
              <a:ahLst/>
              <a:cxnLst/>
              <a:rect l="l" t="t" r="r" b="b"/>
              <a:pathLst>
                <a:path w="5039360" h="1376045">
                  <a:moveTo>
                    <a:pt x="5039245" y="0"/>
                  </a:moveTo>
                  <a:lnTo>
                    <a:pt x="0" y="0"/>
                  </a:lnTo>
                  <a:lnTo>
                    <a:pt x="0" y="68287"/>
                  </a:lnTo>
                  <a:lnTo>
                    <a:pt x="4970958" y="68287"/>
                  </a:lnTo>
                  <a:lnTo>
                    <a:pt x="4970958" y="1375791"/>
                  </a:lnTo>
                  <a:lnTo>
                    <a:pt x="5039245" y="1375791"/>
                  </a:lnTo>
                  <a:lnTo>
                    <a:pt x="5039245" y="68287"/>
                  </a:lnTo>
                  <a:lnTo>
                    <a:pt x="5039245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4" name="object 334"/>
          <p:cNvGrpSpPr/>
          <p:nvPr/>
        </p:nvGrpSpPr>
        <p:grpSpPr>
          <a:xfrm>
            <a:off x="0" y="0"/>
            <a:ext cx="18288000" cy="1028700"/>
            <a:chOff x="0" y="0"/>
            <a:chExt cx="18288000" cy="1028700"/>
          </a:xfrm>
        </p:grpSpPr>
        <p:pic>
          <p:nvPicPr>
            <p:cNvPr id="335" name="object 3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961" y="0"/>
              <a:ext cx="5178076" cy="961170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557809" y="11"/>
              <a:ext cx="5245100" cy="995680"/>
            </a:xfrm>
            <a:custGeom>
              <a:avLst/>
              <a:gdLst/>
              <a:ahLst/>
              <a:cxnLst/>
              <a:rect l="l" t="t" r="r" b="b"/>
              <a:pathLst>
                <a:path w="5245100" h="995680">
                  <a:moveTo>
                    <a:pt x="5245100" y="927023"/>
                  </a:moveTo>
                  <a:lnTo>
                    <a:pt x="5244998" y="0"/>
                  </a:lnTo>
                  <a:lnTo>
                    <a:pt x="5178069" y="0"/>
                  </a:lnTo>
                  <a:lnTo>
                    <a:pt x="5178069" y="927023"/>
                  </a:lnTo>
                  <a:lnTo>
                    <a:pt x="68580" y="927023"/>
                  </a:lnTo>
                  <a:lnTo>
                    <a:pt x="68580" y="0"/>
                  </a:lnTo>
                  <a:lnTo>
                    <a:pt x="0" y="0"/>
                  </a:lnTo>
                  <a:lnTo>
                    <a:pt x="0" y="995311"/>
                  </a:lnTo>
                  <a:lnTo>
                    <a:pt x="68580" y="995311"/>
                  </a:lnTo>
                  <a:lnTo>
                    <a:pt x="5245100" y="995311"/>
                  </a:lnTo>
                  <a:lnTo>
                    <a:pt x="5245100" y="927023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7" name="object 3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5287" y="0"/>
              <a:ext cx="3872288" cy="994523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10811139" y="960090"/>
              <a:ext cx="3940810" cy="68580"/>
            </a:xfrm>
            <a:custGeom>
              <a:avLst/>
              <a:gdLst/>
              <a:ahLst/>
              <a:cxnLst/>
              <a:rect l="l" t="t" r="r" b="b"/>
              <a:pathLst>
                <a:path w="3940809" h="68580">
                  <a:moveTo>
                    <a:pt x="3940582" y="68580"/>
                  </a:moveTo>
                  <a:lnTo>
                    <a:pt x="0" y="68580"/>
                  </a:lnTo>
                  <a:lnTo>
                    <a:pt x="0" y="0"/>
                  </a:lnTo>
                  <a:lnTo>
                    <a:pt x="3940582" y="0"/>
                  </a:lnTo>
                  <a:lnTo>
                    <a:pt x="3940582" y="6858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9" name="object 3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600" y="0"/>
              <a:ext cx="5178076" cy="961231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5681713" y="0"/>
              <a:ext cx="5245100" cy="995680"/>
            </a:xfrm>
            <a:custGeom>
              <a:avLst/>
              <a:gdLst/>
              <a:ahLst/>
              <a:cxnLst/>
              <a:rect l="l" t="t" r="r" b="b"/>
              <a:pathLst>
                <a:path w="5245100" h="995680">
                  <a:moveTo>
                    <a:pt x="5245100" y="0"/>
                  </a:moveTo>
                  <a:lnTo>
                    <a:pt x="5176812" y="0"/>
                  </a:lnTo>
                  <a:lnTo>
                    <a:pt x="5176812" y="927087"/>
                  </a:lnTo>
                  <a:lnTo>
                    <a:pt x="67310" y="927087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995387"/>
                  </a:lnTo>
                  <a:lnTo>
                    <a:pt x="67310" y="995387"/>
                  </a:lnTo>
                  <a:lnTo>
                    <a:pt x="5245100" y="995387"/>
                  </a:lnTo>
                  <a:lnTo>
                    <a:pt x="5245100" y="927087"/>
                  </a:lnTo>
                  <a:lnTo>
                    <a:pt x="5245100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44761" y="0"/>
              <a:ext cx="3743237" cy="961200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14510615" y="11"/>
              <a:ext cx="3776979" cy="995680"/>
            </a:xfrm>
            <a:custGeom>
              <a:avLst/>
              <a:gdLst/>
              <a:ahLst/>
              <a:cxnLst/>
              <a:rect l="l" t="t" r="r" b="b"/>
              <a:pathLst>
                <a:path w="3776980" h="995680">
                  <a:moveTo>
                    <a:pt x="3776980" y="927023"/>
                  </a:moveTo>
                  <a:lnTo>
                    <a:pt x="68580" y="927023"/>
                  </a:lnTo>
                  <a:lnTo>
                    <a:pt x="68580" y="0"/>
                  </a:lnTo>
                  <a:lnTo>
                    <a:pt x="0" y="0"/>
                  </a:lnTo>
                  <a:lnTo>
                    <a:pt x="0" y="995311"/>
                  </a:lnTo>
                  <a:lnTo>
                    <a:pt x="68580" y="995311"/>
                  </a:lnTo>
                  <a:lnTo>
                    <a:pt x="3776980" y="995311"/>
                  </a:lnTo>
                  <a:lnTo>
                    <a:pt x="3776980" y="927023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3" name="object 3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693757" cy="961170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0" y="11"/>
              <a:ext cx="727075" cy="995680"/>
            </a:xfrm>
            <a:custGeom>
              <a:avLst/>
              <a:gdLst/>
              <a:ahLst/>
              <a:cxnLst/>
              <a:rect l="l" t="t" r="r" b="b"/>
              <a:pathLst>
                <a:path w="727075" h="995680">
                  <a:moveTo>
                    <a:pt x="726528" y="0"/>
                  </a:moveTo>
                  <a:lnTo>
                    <a:pt x="659599" y="0"/>
                  </a:lnTo>
                  <a:lnTo>
                    <a:pt x="659599" y="927023"/>
                  </a:lnTo>
                  <a:lnTo>
                    <a:pt x="0" y="927023"/>
                  </a:lnTo>
                  <a:lnTo>
                    <a:pt x="0" y="995311"/>
                  </a:lnTo>
                  <a:lnTo>
                    <a:pt x="726528" y="995311"/>
                  </a:lnTo>
                  <a:lnTo>
                    <a:pt x="726528" y="927023"/>
                  </a:lnTo>
                  <a:lnTo>
                    <a:pt x="726528" y="0"/>
                  </a:lnTo>
                  <a:close/>
                </a:path>
              </a:pathLst>
            </a:custGeom>
            <a:solidFill>
              <a:srgbClr val="A6A6A6">
                <a:alpha val="5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5" name="object 34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89025">
              <a:lnSpc>
                <a:spcPct val="100000"/>
              </a:lnSpc>
              <a:spcBef>
                <a:spcPts val="100"/>
              </a:spcBef>
            </a:pPr>
            <a:r>
              <a:rPr dirty="0" spc="-380"/>
              <a:t>M</a:t>
            </a:r>
            <a:r>
              <a:rPr dirty="0" spc="-225"/>
              <a:t>o</a:t>
            </a:r>
            <a:r>
              <a:rPr dirty="0" spc="-45"/>
              <a:t>n</a:t>
            </a:r>
            <a:r>
              <a:rPr dirty="0" spc="-155"/>
              <a:t>t</a:t>
            </a:r>
            <a:r>
              <a:rPr dirty="0" spc="-235"/>
              <a:t>e</a:t>
            </a:r>
            <a:r>
              <a:rPr dirty="0" spc="100"/>
              <a:t>i</a:t>
            </a:r>
            <a:r>
              <a:rPr dirty="0" spc="110"/>
              <a:t>r</a:t>
            </a:r>
            <a:r>
              <a:rPr dirty="0" spc="-220"/>
              <a:t>o</a:t>
            </a:r>
            <a:r>
              <a:rPr dirty="0" spc="-175"/>
              <a:t> </a:t>
            </a:r>
            <a:r>
              <a:rPr dirty="0" spc="254"/>
              <a:t>L</a:t>
            </a:r>
            <a:r>
              <a:rPr dirty="0" spc="-225"/>
              <a:t>o</a:t>
            </a:r>
            <a:r>
              <a:rPr dirty="0" spc="-120"/>
              <a:t>b</a:t>
            </a:r>
            <a:r>
              <a:rPr dirty="0" spc="-95"/>
              <a:t>a</a:t>
            </a:r>
            <a:r>
              <a:rPr dirty="0" spc="-155"/>
              <a:t>t</a:t>
            </a:r>
            <a:r>
              <a:rPr dirty="0" spc="-220"/>
              <a:t>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1473" y="3911671"/>
            <a:ext cx="4067175" cy="2630805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  <a:tabLst>
                <a:tab pos="2376170" algn="l"/>
              </a:tabLst>
            </a:pPr>
            <a:r>
              <a:rPr dirty="0" sz="2600" spc="6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600" spc="60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62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60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41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7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600" spc="-1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60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spc="-13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0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7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14"/>
              </a:spcBef>
            </a:pPr>
            <a:r>
              <a:rPr dirty="0" sz="12750" spc="-444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2750" spc="-2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750" spc="-18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2750" spc="-2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750" spc="-70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endParaRPr sz="1275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9867899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0812" y="997315"/>
            <a:ext cx="6523355" cy="12204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290" i="1">
                <a:latin typeface="Calibri"/>
                <a:cs typeface="Calibri"/>
              </a:rPr>
              <a:t>Resumo</a:t>
            </a:r>
            <a:r>
              <a:rPr dirty="0" sz="7800" spc="-40" i="1">
                <a:latin typeface="Calibri"/>
                <a:cs typeface="Calibri"/>
              </a:rPr>
              <a:t> </a:t>
            </a:r>
            <a:r>
              <a:rPr dirty="0" sz="7800" spc="-310" i="1">
                <a:latin typeface="Calibri"/>
                <a:cs typeface="Calibri"/>
              </a:rPr>
              <a:t>do</a:t>
            </a:r>
            <a:r>
              <a:rPr dirty="0" sz="7800" spc="-35" i="1">
                <a:latin typeface="Calibri"/>
                <a:cs typeface="Calibri"/>
              </a:rPr>
              <a:t> </a:t>
            </a:r>
            <a:r>
              <a:rPr dirty="0" sz="7800" spc="-229" i="1">
                <a:latin typeface="Calibri"/>
                <a:cs typeface="Calibri"/>
              </a:rPr>
              <a:t>conto</a:t>
            </a:r>
            <a:endParaRPr sz="7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03376" y="0"/>
            <a:ext cx="1085215" cy="10287000"/>
            <a:chOff x="17203376" y="0"/>
            <a:chExt cx="10852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253" y="0"/>
              <a:ext cx="1051746" cy="35855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03370" y="11"/>
              <a:ext cx="1084580" cy="3620135"/>
            </a:xfrm>
            <a:custGeom>
              <a:avLst/>
              <a:gdLst/>
              <a:ahLst/>
              <a:cxnLst/>
              <a:rect l="l" t="t" r="r" b="b"/>
              <a:pathLst>
                <a:path w="1084580" h="3620135">
                  <a:moveTo>
                    <a:pt x="1084580" y="3551351"/>
                  </a:moveTo>
                  <a:lnTo>
                    <a:pt x="67310" y="3551351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619639"/>
                  </a:lnTo>
                  <a:lnTo>
                    <a:pt x="67310" y="3619639"/>
                  </a:lnTo>
                  <a:lnTo>
                    <a:pt x="1084580" y="3619639"/>
                  </a:lnTo>
                  <a:lnTo>
                    <a:pt x="1084580" y="3551351"/>
                  </a:lnTo>
                  <a:close/>
                </a:path>
              </a:pathLst>
            </a:custGeom>
            <a:solidFill>
              <a:srgbClr val="A6A6A6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3403" y="3653799"/>
              <a:ext cx="994596" cy="3872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0520" y="3619664"/>
              <a:ext cx="1028065" cy="3940810"/>
            </a:xfrm>
            <a:custGeom>
              <a:avLst/>
              <a:gdLst/>
              <a:ahLst/>
              <a:cxnLst/>
              <a:rect l="l" t="t" r="r" b="b"/>
              <a:pathLst>
                <a:path w="1028065" h="3940809">
                  <a:moveTo>
                    <a:pt x="1027468" y="3872280"/>
                  </a:moveTo>
                  <a:lnTo>
                    <a:pt x="67310" y="3872280"/>
                  </a:lnTo>
                  <a:lnTo>
                    <a:pt x="67310" y="68287"/>
                  </a:lnTo>
                  <a:lnTo>
                    <a:pt x="1027430" y="68287"/>
                  </a:lnTo>
                  <a:lnTo>
                    <a:pt x="1027430" y="0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940581"/>
                  </a:lnTo>
                  <a:lnTo>
                    <a:pt x="67030" y="3940581"/>
                  </a:lnTo>
                  <a:lnTo>
                    <a:pt x="67310" y="3940581"/>
                  </a:lnTo>
                  <a:lnTo>
                    <a:pt x="1027468" y="3940581"/>
                  </a:lnTo>
                  <a:lnTo>
                    <a:pt x="1027468" y="387228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53" y="7594381"/>
              <a:ext cx="937446" cy="26926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17670" y="7560246"/>
              <a:ext cx="970280" cy="2727325"/>
            </a:xfrm>
            <a:custGeom>
              <a:avLst/>
              <a:gdLst/>
              <a:ahLst/>
              <a:cxnLst/>
              <a:rect l="l" t="t" r="r" b="b"/>
              <a:pathLst>
                <a:path w="970280" h="2727325">
                  <a:moveTo>
                    <a:pt x="970280" y="0"/>
                  </a:moveTo>
                  <a:lnTo>
                    <a:pt x="67310" y="0"/>
                  </a:lnTo>
                  <a:lnTo>
                    <a:pt x="0" y="0"/>
                  </a:lnTo>
                  <a:lnTo>
                    <a:pt x="0" y="2726753"/>
                  </a:lnTo>
                  <a:lnTo>
                    <a:pt x="67310" y="2726753"/>
                  </a:lnTo>
                  <a:lnTo>
                    <a:pt x="67310" y="68287"/>
                  </a:lnTo>
                  <a:lnTo>
                    <a:pt x="970280" y="68287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2323378"/>
            <a:ext cx="15295880" cy="683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985" indent="298450">
              <a:lnSpc>
                <a:spcPct val="143200"/>
              </a:lnSpc>
              <a:spcBef>
                <a:spcPts val="100"/>
              </a:spcBef>
            </a:pPr>
            <a:r>
              <a:rPr dirty="0" sz="2400" spc="-155">
                <a:latin typeface="Times New Roman"/>
                <a:cs typeface="Times New Roman"/>
              </a:rPr>
              <a:t>No </a:t>
            </a:r>
            <a:r>
              <a:rPr dirty="0" sz="2400" spc="-114">
                <a:latin typeface="Times New Roman"/>
                <a:cs typeface="Times New Roman"/>
              </a:rPr>
              <a:t>conto </a:t>
            </a:r>
            <a:r>
              <a:rPr dirty="0" sz="2400" spc="-310">
                <a:latin typeface="Times New Roman"/>
                <a:cs typeface="Times New Roman"/>
              </a:rPr>
              <a:t>O </a:t>
            </a:r>
            <a:r>
              <a:rPr dirty="0" sz="2400" spc="-135">
                <a:latin typeface="Times New Roman"/>
                <a:cs typeface="Times New Roman"/>
              </a:rPr>
              <a:t>Colocador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35">
                <a:latin typeface="Times New Roman"/>
                <a:cs typeface="Times New Roman"/>
              </a:rPr>
              <a:t>Pronomes, </a:t>
            </a:r>
            <a:r>
              <a:rPr dirty="0" sz="2400" spc="-70">
                <a:latin typeface="Times New Roman"/>
                <a:cs typeface="Times New Roman"/>
              </a:rPr>
              <a:t>retirado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00">
                <a:latin typeface="Times New Roman"/>
                <a:cs typeface="Times New Roman"/>
              </a:rPr>
              <a:t>livro </a:t>
            </a:r>
            <a:r>
              <a:rPr dirty="0" sz="2400" spc="-120">
                <a:latin typeface="Times New Roman"/>
                <a:cs typeface="Times New Roman"/>
              </a:rPr>
              <a:t>Negrinha </a:t>
            </a:r>
            <a:r>
              <a:rPr dirty="0" sz="2400" spc="-100">
                <a:latin typeface="Times New Roman"/>
                <a:cs typeface="Times New Roman"/>
              </a:rPr>
              <a:t>(1920),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20">
                <a:latin typeface="Times New Roman"/>
                <a:cs typeface="Times New Roman"/>
              </a:rPr>
              <a:t>Monteiro </a:t>
            </a:r>
            <a:r>
              <a:rPr dirty="0" sz="2400" spc="-90">
                <a:latin typeface="Times New Roman"/>
                <a:cs typeface="Times New Roman"/>
              </a:rPr>
              <a:t>Lobato, </a:t>
            </a:r>
            <a:r>
              <a:rPr dirty="0" sz="2400" spc="-235">
                <a:latin typeface="Times New Roman"/>
                <a:cs typeface="Times New Roman"/>
              </a:rPr>
              <a:t>vemos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114">
                <a:latin typeface="Times New Roman"/>
                <a:cs typeface="Times New Roman"/>
              </a:rPr>
              <a:t>a </a:t>
            </a:r>
            <a:r>
              <a:rPr dirty="0" sz="2400" spc="-85">
                <a:latin typeface="Times New Roman"/>
                <a:cs typeface="Times New Roman"/>
              </a:rPr>
              <a:t>história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50">
                <a:latin typeface="Times New Roman"/>
                <a:cs typeface="Times New Roman"/>
              </a:rPr>
              <a:t>forma </a:t>
            </a:r>
            <a:r>
              <a:rPr dirty="0" sz="2400" spc="-105">
                <a:latin typeface="Times New Roman"/>
                <a:cs typeface="Times New Roman"/>
              </a:rPr>
              <a:t>irônica </a:t>
            </a:r>
            <a:r>
              <a:rPr dirty="0" sz="2400" spc="-240">
                <a:latin typeface="Times New Roman"/>
                <a:cs typeface="Times New Roman"/>
              </a:rPr>
              <a:t>se </a:t>
            </a:r>
            <a:r>
              <a:rPr dirty="0" sz="2400" spc="-114">
                <a:latin typeface="Times New Roman"/>
                <a:cs typeface="Times New Roman"/>
              </a:rPr>
              <a:t>inicia 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95">
                <a:latin typeface="Times New Roman"/>
                <a:cs typeface="Times New Roman"/>
              </a:rPr>
              <a:t>relatando </a:t>
            </a:r>
            <a:r>
              <a:rPr dirty="0" sz="2400" spc="-204">
                <a:latin typeface="Times New Roman"/>
                <a:cs typeface="Times New Roman"/>
              </a:rPr>
              <a:t>como </a:t>
            </a:r>
            <a:r>
              <a:rPr dirty="0" sz="2400" spc="-135">
                <a:latin typeface="Times New Roman"/>
                <a:cs typeface="Times New Roman"/>
              </a:rPr>
              <a:t>Aldrovando </a:t>
            </a:r>
            <a:r>
              <a:rPr dirty="0" sz="2400" spc="-114">
                <a:latin typeface="Times New Roman"/>
                <a:cs typeface="Times New Roman"/>
              </a:rPr>
              <a:t>Cantagalo </a:t>
            </a:r>
            <a:r>
              <a:rPr dirty="0" sz="2400" spc="-175">
                <a:latin typeface="Times New Roman"/>
                <a:cs typeface="Times New Roman"/>
              </a:rPr>
              <a:t>veio </a:t>
            </a:r>
            <a:r>
              <a:rPr dirty="0" sz="2400" spc="-120">
                <a:latin typeface="Times New Roman"/>
                <a:cs typeface="Times New Roman"/>
              </a:rPr>
              <a:t>ao </a:t>
            </a:r>
            <a:r>
              <a:rPr dirty="0" sz="2400" spc="-140">
                <a:latin typeface="Times New Roman"/>
                <a:cs typeface="Times New Roman"/>
              </a:rPr>
              <a:t>mundo,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75">
                <a:latin typeface="Times New Roman"/>
                <a:cs typeface="Times New Roman"/>
              </a:rPr>
              <a:t>por </a:t>
            </a:r>
            <a:r>
              <a:rPr dirty="0" sz="2400" spc="-85">
                <a:latin typeface="Times New Roman"/>
                <a:cs typeface="Times New Roman"/>
              </a:rPr>
              <a:t>obra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70">
                <a:latin typeface="Times New Roman"/>
                <a:cs typeface="Times New Roman"/>
              </a:rPr>
              <a:t>acaso </a:t>
            </a:r>
            <a:r>
              <a:rPr dirty="0" sz="2400" spc="-125">
                <a:latin typeface="Times New Roman"/>
                <a:cs typeface="Times New Roman"/>
              </a:rPr>
              <a:t>ou </a:t>
            </a:r>
            <a:r>
              <a:rPr dirty="0" sz="2400" spc="-120">
                <a:latin typeface="Times New Roman"/>
                <a:cs typeface="Times New Roman"/>
              </a:rPr>
              <a:t>da </a:t>
            </a:r>
            <a:r>
              <a:rPr dirty="0" sz="2400" spc="-220">
                <a:latin typeface="Times New Roman"/>
                <a:cs typeface="Times New Roman"/>
              </a:rPr>
              <a:t>má </a:t>
            </a:r>
            <a:r>
              <a:rPr dirty="0" sz="2400" spc="-90">
                <a:latin typeface="Times New Roman"/>
                <a:cs typeface="Times New Roman"/>
              </a:rPr>
              <a:t>sorte, </a:t>
            </a:r>
            <a:r>
              <a:rPr dirty="0" sz="2400" spc="-125">
                <a:latin typeface="Times New Roman"/>
                <a:cs typeface="Times New Roman"/>
              </a:rPr>
              <a:t>ou </a:t>
            </a:r>
            <a:r>
              <a:rPr dirty="0" sz="2400" spc="-95">
                <a:latin typeface="Times New Roman"/>
                <a:cs typeface="Times New Roman"/>
              </a:rPr>
              <a:t>ainda, </a:t>
            </a:r>
            <a:r>
              <a:rPr dirty="0" sz="2400" spc="-204">
                <a:latin typeface="Times New Roman"/>
                <a:cs typeface="Times New Roman"/>
              </a:rPr>
              <a:t>como </a:t>
            </a:r>
            <a:r>
              <a:rPr dirty="0" sz="2400" spc="-114">
                <a:latin typeface="Times New Roman"/>
                <a:cs typeface="Times New Roman"/>
              </a:rPr>
              <a:t>a </a:t>
            </a:r>
            <a:r>
              <a:rPr dirty="0" sz="2400" spc="-120">
                <a:latin typeface="Times New Roman"/>
                <a:cs typeface="Times New Roman"/>
              </a:rPr>
              <a:t>na </a:t>
            </a:r>
            <a:r>
              <a:rPr dirty="0" sz="2400" spc="-85">
                <a:latin typeface="Times New Roman"/>
                <a:cs typeface="Times New Roman"/>
              </a:rPr>
              <a:t>história </a:t>
            </a:r>
            <a:r>
              <a:rPr dirty="0" sz="2400" spc="-125">
                <a:latin typeface="Times New Roman"/>
                <a:cs typeface="Times New Roman"/>
              </a:rPr>
              <a:t>diz: </a:t>
            </a:r>
            <a:r>
              <a:rPr dirty="0" sz="2400" spc="-75">
                <a:latin typeface="Times New Roman"/>
                <a:cs typeface="Times New Roman"/>
              </a:rPr>
              <a:t>por </a:t>
            </a:r>
            <a:r>
              <a:rPr dirty="0" sz="2400" spc="-225">
                <a:latin typeface="Times New Roman"/>
                <a:cs typeface="Times New Roman"/>
              </a:rPr>
              <a:t>um </a:t>
            </a:r>
            <a:r>
              <a:rPr dirty="0" sz="2400" spc="-65">
                <a:latin typeface="Times New Roman"/>
                <a:cs typeface="Times New Roman"/>
              </a:rPr>
              <a:t>“erro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Times New Roman"/>
                <a:cs typeface="Times New Roman"/>
              </a:rPr>
              <a:t>gramática” </a:t>
            </a:r>
            <a:r>
              <a:rPr dirty="0" sz="2400" spc="-150">
                <a:latin typeface="Times New Roman"/>
                <a:cs typeface="Times New Roman"/>
              </a:rPr>
              <a:t>cometido </a:t>
            </a:r>
            <a:r>
              <a:rPr dirty="0" sz="2400" spc="-140">
                <a:latin typeface="Times New Roman"/>
                <a:cs typeface="Times New Roman"/>
              </a:rPr>
              <a:t>pelo </a:t>
            </a:r>
            <a:r>
              <a:rPr dirty="0" sz="2400" spc="-200">
                <a:latin typeface="Times New Roman"/>
                <a:cs typeface="Times New Roman"/>
              </a:rPr>
              <a:t>seu </a:t>
            </a:r>
            <a:r>
              <a:rPr dirty="0" sz="2400" spc="-80">
                <a:latin typeface="Times New Roman"/>
                <a:cs typeface="Times New Roman"/>
              </a:rPr>
              <a:t>pai. </a:t>
            </a:r>
            <a:r>
              <a:rPr dirty="0" sz="2400" spc="-150">
                <a:latin typeface="Times New Roman"/>
                <a:cs typeface="Times New Roman"/>
              </a:rPr>
              <a:t>Na </a:t>
            </a:r>
            <a:r>
              <a:rPr dirty="0" sz="2400" spc="-155">
                <a:latin typeface="Times New Roman"/>
                <a:cs typeface="Times New Roman"/>
              </a:rPr>
              <a:t>cidade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10">
                <a:latin typeface="Times New Roman"/>
                <a:cs typeface="Times New Roman"/>
              </a:rPr>
              <a:t>Itaoca </a:t>
            </a:r>
            <a:r>
              <a:rPr dirty="0" sz="2400" spc="-150">
                <a:latin typeface="Times New Roman"/>
                <a:cs typeface="Times New Roman"/>
              </a:rPr>
              <a:t>vivia </a:t>
            </a:r>
            <a:r>
              <a:rPr dirty="0" sz="2400" spc="-225">
                <a:latin typeface="Times New Roman"/>
                <a:cs typeface="Times New Roman"/>
              </a:rPr>
              <a:t>um </a:t>
            </a:r>
            <a:r>
              <a:rPr dirty="0" sz="2400" spc="-155">
                <a:latin typeface="Times New Roman"/>
                <a:cs typeface="Times New Roman"/>
              </a:rPr>
              <a:t>humilde </a:t>
            </a:r>
            <a:r>
              <a:rPr dirty="0" sz="2400" spc="-160">
                <a:latin typeface="Times New Roman"/>
                <a:cs typeface="Times New Roman"/>
              </a:rPr>
              <a:t>escrevente, </a:t>
            </a:r>
            <a:r>
              <a:rPr dirty="0" sz="2400" spc="-110">
                <a:latin typeface="Times New Roman"/>
                <a:cs typeface="Times New Roman"/>
              </a:rPr>
              <a:t>magro,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25">
                <a:latin typeface="Times New Roman"/>
                <a:cs typeface="Times New Roman"/>
              </a:rPr>
              <a:t>vinte </a:t>
            </a:r>
            <a:r>
              <a:rPr dirty="0" sz="2400" spc="-240">
                <a:latin typeface="Times New Roman"/>
                <a:cs typeface="Times New Roman"/>
              </a:rPr>
              <a:t>e </a:t>
            </a:r>
            <a:r>
              <a:rPr dirty="0" sz="2400" spc="-100">
                <a:latin typeface="Times New Roman"/>
                <a:cs typeface="Times New Roman"/>
              </a:rPr>
              <a:t>três </a:t>
            </a:r>
            <a:r>
              <a:rPr dirty="0" sz="2400" spc="-120">
                <a:latin typeface="Times New Roman"/>
                <a:cs typeface="Times New Roman"/>
              </a:rPr>
              <a:t>anos,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240">
                <a:latin typeface="Times New Roman"/>
                <a:cs typeface="Times New Roman"/>
              </a:rPr>
              <a:t>se </a:t>
            </a:r>
            <a:r>
              <a:rPr dirty="0" sz="2400" spc="-130">
                <a:latin typeface="Times New Roman"/>
                <a:cs typeface="Times New Roman"/>
              </a:rPr>
              <a:t>apaixonou </a:t>
            </a:r>
            <a:r>
              <a:rPr dirty="0" sz="2400" spc="-140">
                <a:latin typeface="Times New Roman"/>
                <a:cs typeface="Times New Roman"/>
              </a:rPr>
              <a:t>pela </a:t>
            </a:r>
            <a:r>
              <a:rPr dirty="0" sz="2400" spc="-114">
                <a:latin typeface="Times New Roman"/>
                <a:cs typeface="Times New Roman"/>
              </a:rPr>
              <a:t>filha </a:t>
            </a:r>
            <a:r>
              <a:rPr dirty="0" sz="2400" spc="-185">
                <a:latin typeface="Times New Roman"/>
                <a:cs typeface="Times New Roman"/>
              </a:rPr>
              <a:t>mais </a:t>
            </a:r>
            <a:r>
              <a:rPr dirty="0" sz="2400" spc="-180">
                <a:latin typeface="Times New Roman"/>
                <a:cs typeface="Times New Roman"/>
              </a:rPr>
              <a:t> </a:t>
            </a:r>
            <a:r>
              <a:rPr dirty="0" sz="2400" spc="-155">
                <a:latin typeface="Times New Roman"/>
                <a:cs typeface="Times New Roman"/>
              </a:rPr>
              <a:t>nova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30">
                <a:latin typeface="Times New Roman"/>
                <a:cs typeface="Times New Roman"/>
              </a:rPr>
              <a:t>coronel </a:t>
            </a:r>
            <a:r>
              <a:rPr dirty="0" sz="2400" spc="-65">
                <a:latin typeface="Times New Roman"/>
                <a:cs typeface="Times New Roman"/>
              </a:rPr>
              <a:t>Triburtino, </a:t>
            </a:r>
            <a:r>
              <a:rPr dirty="0" sz="2400" spc="-225">
                <a:latin typeface="Times New Roman"/>
                <a:cs typeface="Times New Roman"/>
              </a:rPr>
              <a:t>um homem </a:t>
            </a:r>
            <a:r>
              <a:rPr dirty="0" sz="2400" spc="-120">
                <a:latin typeface="Times New Roman"/>
                <a:cs typeface="Times New Roman"/>
              </a:rPr>
              <a:t>respeitado </a:t>
            </a:r>
            <a:r>
              <a:rPr dirty="0" sz="2400" spc="-280">
                <a:latin typeface="Times New Roman"/>
                <a:cs typeface="Times New Roman"/>
              </a:rPr>
              <a:t>em </a:t>
            </a:r>
            <a:r>
              <a:rPr dirty="0" sz="2400" spc="-80">
                <a:latin typeface="Times New Roman"/>
                <a:cs typeface="Times New Roman"/>
              </a:rPr>
              <a:t>toda </a:t>
            </a:r>
            <a:r>
              <a:rPr dirty="0" sz="2400" spc="-155">
                <a:latin typeface="Times New Roman"/>
                <a:cs typeface="Times New Roman"/>
              </a:rPr>
              <a:t>cidade </a:t>
            </a:r>
            <a:r>
              <a:rPr dirty="0" sz="2400" spc="-240">
                <a:latin typeface="Times New Roman"/>
                <a:cs typeface="Times New Roman"/>
              </a:rPr>
              <a:t>e </a:t>
            </a:r>
            <a:r>
              <a:rPr dirty="0" sz="2400" spc="-140">
                <a:latin typeface="Times New Roman"/>
                <a:cs typeface="Times New Roman"/>
              </a:rPr>
              <a:t>temido </a:t>
            </a:r>
            <a:r>
              <a:rPr dirty="0" sz="2400" spc="-75">
                <a:latin typeface="Times New Roman"/>
                <a:cs typeface="Times New Roman"/>
              </a:rPr>
              <a:t>por </a:t>
            </a:r>
            <a:r>
              <a:rPr dirty="0" sz="2400" spc="-114">
                <a:latin typeface="Times New Roman"/>
                <a:cs typeface="Times New Roman"/>
              </a:rPr>
              <a:t>alguns. </a:t>
            </a:r>
            <a:r>
              <a:rPr dirty="0" sz="2400" spc="-170">
                <a:latin typeface="Times New Roman"/>
                <a:cs typeface="Times New Roman"/>
              </a:rPr>
              <a:t>Apesar </a:t>
            </a:r>
            <a:r>
              <a:rPr dirty="0" sz="2400" spc="-120">
                <a:latin typeface="Times New Roman"/>
                <a:cs typeface="Times New Roman"/>
              </a:rPr>
              <a:t>da </a:t>
            </a:r>
            <a:r>
              <a:rPr dirty="0" sz="2400" spc="-190">
                <a:latin typeface="Times New Roman"/>
                <a:cs typeface="Times New Roman"/>
              </a:rPr>
              <a:t>fama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14">
                <a:latin typeface="Times New Roman"/>
                <a:cs typeface="Times New Roman"/>
              </a:rPr>
              <a:t>coronel,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200">
                <a:latin typeface="Times New Roman"/>
                <a:cs typeface="Times New Roman"/>
              </a:rPr>
              <a:t>jovem </a:t>
            </a:r>
            <a:r>
              <a:rPr dirty="0" sz="2400" spc="-175">
                <a:latin typeface="Times New Roman"/>
                <a:cs typeface="Times New Roman"/>
              </a:rPr>
              <a:t>escrevente </a:t>
            </a:r>
            <a:r>
              <a:rPr dirty="0" sz="2400" spc="-240">
                <a:latin typeface="Times New Roman"/>
                <a:cs typeface="Times New Roman"/>
              </a:rPr>
              <a:t>se </a:t>
            </a:r>
            <a:r>
              <a:rPr dirty="0" sz="2400" spc="-235">
                <a:latin typeface="Times New Roman"/>
                <a:cs typeface="Times New Roman"/>
              </a:rPr>
              <a:t> </a:t>
            </a:r>
            <a:r>
              <a:rPr dirty="0" sz="2400" spc="-130">
                <a:latin typeface="Times New Roman"/>
                <a:cs typeface="Times New Roman"/>
              </a:rPr>
              <a:t>atreveu </a:t>
            </a:r>
            <a:r>
              <a:rPr dirty="0" sz="2400" spc="-114">
                <a:latin typeface="Times New Roman"/>
                <a:cs typeface="Times New Roman"/>
              </a:rPr>
              <a:t>a </a:t>
            </a:r>
            <a:r>
              <a:rPr dirty="0" sz="2400" spc="-110">
                <a:latin typeface="Times New Roman"/>
                <a:cs typeface="Times New Roman"/>
              </a:rPr>
              <a:t>namorar </a:t>
            </a:r>
            <a:r>
              <a:rPr dirty="0" sz="2400" spc="-105">
                <a:latin typeface="Times New Roman"/>
                <a:cs typeface="Times New Roman"/>
              </a:rPr>
              <a:t>Laurinha </a:t>
            </a:r>
            <a:r>
              <a:rPr dirty="0" sz="2400" spc="-175">
                <a:latin typeface="Times New Roman"/>
                <a:cs typeface="Times New Roman"/>
              </a:rPr>
              <a:t>as </a:t>
            </a:r>
            <a:r>
              <a:rPr dirty="0" sz="2400" spc="-140">
                <a:latin typeface="Times New Roman"/>
                <a:cs typeface="Times New Roman"/>
              </a:rPr>
              <a:t>escondida, </a:t>
            </a:r>
            <a:r>
              <a:rPr dirty="0" sz="2400" spc="-100">
                <a:latin typeface="Times New Roman"/>
                <a:cs typeface="Times New Roman"/>
              </a:rPr>
              <a:t>até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170">
                <a:latin typeface="Times New Roman"/>
                <a:cs typeface="Times New Roman"/>
              </a:rPr>
              <a:t>momento </a:t>
            </a:r>
            <a:r>
              <a:rPr dirty="0" sz="2400" spc="-280">
                <a:latin typeface="Times New Roman"/>
                <a:cs typeface="Times New Roman"/>
              </a:rPr>
              <a:t>em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145">
                <a:latin typeface="Times New Roman"/>
                <a:cs typeface="Times New Roman"/>
              </a:rPr>
              <a:t>acabou </a:t>
            </a:r>
            <a:r>
              <a:rPr dirty="0" sz="2400" spc="-170">
                <a:latin typeface="Times New Roman"/>
                <a:cs typeface="Times New Roman"/>
              </a:rPr>
              <a:t>sendo </a:t>
            </a:r>
            <a:r>
              <a:rPr dirty="0" sz="2400" spc="-140">
                <a:latin typeface="Times New Roman"/>
                <a:cs typeface="Times New Roman"/>
              </a:rPr>
              <a:t>descoberto pelo </a:t>
            </a:r>
            <a:r>
              <a:rPr dirty="0" sz="2400" spc="-114">
                <a:latin typeface="Times New Roman"/>
                <a:cs typeface="Times New Roman"/>
              </a:rPr>
              <a:t>coronel, </a:t>
            </a:r>
            <a:r>
              <a:rPr dirty="0" sz="2400" spc="-155">
                <a:latin typeface="Times New Roman"/>
                <a:cs typeface="Times New Roman"/>
              </a:rPr>
              <a:t>depois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30">
                <a:latin typeface="Times New Roman"/>
                <a:cs typeface="Times New Roman"/>
              </a:rPr>
              <a:t>mandar </a:t>
            </a:r>
            <a:r>
              <a:rPr dirty="0" sz="2400" spc="-225">
                <a:latin typeface="Times New Roman"/>
                <a:cs typeface="Times New Roman"/>
              </a:rPr>
              <a:t>um </a:t>
            </a:r>
            <a:r>
              <a:rPr dirty="0" sz="2400" spc="-105">
                <a:latin typeface="Times New Roman"/>
                <a:cs typeface="Times New Roman"/>
              </a:rPr>
              <a:t>bilhetinho </a:t>
            </a:r>
            <a:r>
              <a:rPr dirty="0" sz="2400" spc="-114">
                <a:latin typeface="Times New Roman"/>
                <a:cs typeface="Times New Roman"/>
              </a:rPr>
              <a:t>cor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80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rosa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35">
                <a:latin typeface="Times New Roman"/>
                <a:cs typeface="Times New Roman"/>
              </a:rPr>
              <a:t>perfumado,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55">
                <a:latin typeface="Times New Roman"/>
                <a:cs typeface="Times New Roman"/>
              </a:rPr>
              <a:t>onde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75">
                <a:latin typeface="Times New Roman"/>
                <a:cs typeface="Times New Roman"/>
              </a:rPr>
              <a:t>tinha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escrito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apenas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quatro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palavras: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Anjo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adorado!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Amo-lhe…</a:t>
            </a:r>
            <a:endParaRPr sz="2400">
              <a:latin typeface="Times New Roman"/>
              <a:cs typeface="Times New Roman"/>
            </a:endParaRPr>
          </a:p>
          <a:p>
            <a:pPr algn="just" marL="12700" marR="10795" indent="269240">
              <a:lnSpc>
                <a:spcPct val="143200"/>
              </a:lnSpc>
            </a:pPr>
            <a:r>
              <a:rPr dirty="0" sz="2400" spc="-155">
                <a:latin typeface="Times New Roman"/>
                <a:cs typeface="Times New Roman"/>
              </a:rPr>
              <a:t>Quando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225">
                <a:latin typeface="Times New Roman"/>
                <a:cs typeface="Times New Roman"/>
              </a:rPr>
              <a:t>homem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150">
                <a:latin typeface="Times New Roman"/>
                <a:cs typeface="Times New Roman"/>
              </a:rPr>
              <a:t>chamou, </a:t>
            </a:r>
            <a:r>
              <a:rPr dirty="0" sz="2400" spc="-95">
                <a:latin typeface="Times New Roman"/>
                <a:cs typeface="Times New Roman"/>
              </a:rPr>
              <a:t>já </a:t>
            </a:r>
            <a:r>
              <a:rPr dirty="0" sz="2400" spc="-135">
                <a:latin typeface="Times New Roman"/>
                <a:cs typeface="Times New Roman"/>
              </a:rPr>
              <a:t>sabia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240">
                <a:latin typeface="Times New Roman"/>
                <a:cs typeface="Times New Roman"/>
              </a:rPr>
              <a:t>se </a:t>
            </a:r>
            <a:r>
              <a:rPr dirty="0" sz="2400" spc="-65">
                <a:latin typeface="Times New Roman"/>
                <a:cs typeface="Times New Roman"/>
              </a:rPr>
              <a:t>tratava </a:t>
            </a:r>
            <a:r>
              <a:rPr dirty="0" sz="2400" spc="-120">
                <a:latin typeface="Times New Roman"/>
                <a:cs typeface="Times New Roman"/>
              </a:rPr>
              <a:t>e, </a:t>
            </a:r>
            <a:r>
              <a:rPr dirty="0" sz="2400" spc="-140">
                <a:latin typeface="Times New Roman"/>
                <a:cs typeface="Times New Roman"/>
              </a:rPr>
              <a:t>tremendo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65">
                <a:latin typeface="Times New Roman"/>
                <a:cs typeface="Times New Roman"/>
              </a:rPr>
              <a:t>medo, confessou. </a:t>
            </a:r>
            <a:r>
              <a:rPr dirty="0" sz="2400" spc="-155">
                <a:latin typeface="Times New Roman"/>
                <a:cs typeface="Times New Roman"/>
              </a:rPr>
              <a:t>No </a:t>
            </a:r>
            <a:r>
              <a:rPr dirty="0" sz="2400" spc="-195">
                <a:latin typeface="Times New Roman"/>
                <a:cs typeface="Times New Roman"/>
              </a:rPr>
              <a:t>fim </a:t>
            </a:r>
            <a:r>
              <a:rPr dirty="0" sz="2400" spc="-135">
                <a:latin typeface="Times New Roman"/>
                <a:cs typeface="Times New Roman"/>
              </a:rPr>
              <a:t>foi </a:t>
            </a:r>
            <a:r>
              <a:rPr dirty="0" sz="2400" spc="-140">
                <a:latin typeface="Times New Roman"/>
                <a:cs typeface="Times New Roman"/>
              </a:rPr>
              <a:t>decidido pelo </a:t>
            </a:r>
            <a:r>
              <a:rPr dirty="0" sz="2400" spc="-130">
                <a:latin typeface="Times New Roman"/>
                <a:cs typeface="Times New Roman"/>
              </a:rPr>
              <a:t>coronel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145">
                <a:latin typeface="Times New Roman"/>
                <a:cs typeface="Times New Roman"/>
              </a:rPr>
              <a:t>melhor </a:t>
            </a:r>
            <a:r>
              <a:rPr dirty="0" sz="2400" spc="-110">
                <a:latin typeface="Times New Roman"/>
                <a:cs typeface="Times New Roman"/>
              </a:rPr>
              <a:t>era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120">
                <a:latin typeface="Times New Roman"/>
                <a:cs typeface="Times New Roman"/>
              </a:rPr>
              <a:t> </a:t>
            </a:r>
            <a:r>
              <a:rPr dirty="0" sz="2400" spc="-145">
                <a:latin typeface="Times New Roman"/>
                <a:cs typeface="Times New Roman"/>
              </a:rPr>
              <a:t>casamento, </a:t>
            </a:r>
            <a:r>
              <a:rPr dirty="0" sz="2400" spc="-130">
                <a:latin typeface="Times New Roman"/>
                <a:cs typeface="Times New Roman"/>
              </a:rPr>
              <a:t>porém, </a:t>
            </a:r>
            <a:r>
              <a:rPr dirty="0" sz="2400" spc="-140">
                <a:latin typeface="Times New Roman"/>
                <a:cs typeface="Times New Roman"/>
              </a:rPr>
              <a:t>pela </a:t>
            </a:r>
            <a:r>
              <a:rPr dirty="0" sz="2400" spc="-125">
                <a:latin typeface="Times New Roman"/>
                <a:cs typeface="Times New Roman"/>
              </a:rPr>
              <a:t>falha </a:t>
            </a:r>
            <a:r>
              <a:rPr dirty="0" sz="2400" spc="-120">
                <a:latin typeface="Times New Roman"/>
                <a:cs typeface="Times New Roman"/>
              </a:rPr>
              <a:t>na </a:t>
            </a:r>
            <a:r>
              <a:rPr dirty="0" sz="2400" spc="-114">
                <a:latin typeface="Times New Roman"/>
                <a:cs typeface="Times New Roman"/>
              </a:rPr>
              <a:t>gramática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200">
                <a:latin typeface="Times New Roman"/>
                <a:cs typeface="Times New Roman"/>
              </a:rPr>
              <a:t>jovem </a:t>
            </a:r>
            <a:r>
              <a:rPr dirty="0" sz="2400" spc="-120">
                <a:latin typeface="Times New Roman"/>
                <a:cs typeface="Times New Roman"/>
              </a:rPr>
              <a:t>ao </a:t>
            </a:r>
            <a:r>
              <a:rPr dirty="0" sz="2400" spc="-175">
                <a:latin typeface="Times New Roman"/>
                <a:cs typeface="Times New Roman"/>
              </a:rPr>
              <a:t>escrever </a:t>
            </a:r>
            <a:r>
              <a:rPr dirty="0" sz="2400" spc="-125">
                <a:latin typeface="Times New Roman"/>
                <a:cs typeface="Times New Roman"/>
              </a:rPr>
              <a:t>"amo-lhe" </a:t>
            </a:r>
            <a:r>
              <a:rPr dirty="0" sz="2400" spc="-240">
                <a:latin typeface="Times New Roman"/>
                <a:cs typeface="Times New Roman"/>
              </a:rPr>
              <a:t>e </a:t>
            </a:r>
            <a:r>
              <a:rPr dirty="0" sz="2400" spc="-125">
                <a:latin typeface="Times New Roman"/>
                <a:cs typeface="Times New Roman"/>
              </a:rPr>
              <a:t>não </a:t>
            </a:r>
            <a:r>
              <a:rPr dirty="0" sz="2400" spc="-95">
                <a:latin typeface="Times New Roman"/>
                <a:cs typeface="Times New Roman"/>
              </a:rPr>
              <a:t>"amo-te", </a:t>
            </a:r>
            <a:r>
              <a:rPr dirty="0" sz="2400" spc="-185">
                <a:latin typeface="Times New Roman"/>
                <a:cs typeface="Times New Roman"/>
              </a:rPr>
              <a:t>ele </a:t>
            </a:r>
            <a:r>
              <a:rPr dirty="0" sz="2400" spc="-114">
                <a:latin typeface="Times New Roman"/>
                <a:cs typeface="Times New Roman"/>
              </a:rPr>
              <a:t>acabará </a:t>
            </a:r>
            <a:r>
              <a:rPr dirty="0" sz="2400" spc="-75">
                <a:latin typeface="Times New Roman"/>
                <a:cs typeface="Times New Roman"/>
              </a:rPr>
              <a:t>por </a:t>
            </a:r>
            <a:r>
              <a:rPr dirty="0" sz="2400" spc="-120">
                <a:latin typeface="Times New Roman"/>
                <a:cs typeface="Times New Roman"/>
              </a:rPr>
              <a:t>ficar </a:t>
            </a:r>
            <a:r>
              <a:rPr dirty="0" sz="2400" spc="-229">
                <a:latin typeface="Times New Roman"/>
                <a:cs typeface="Times New Roman"/>
              </a:rPr>
              <a:t>com </a:t>
            </a:r>
            <a:r>
              <a:rPr dirty="0" sz="2400" spc="-114">
                <a:latin typeface="Times New Roman"/>
                <a:cs typeface="Times New Roman"/>
              </a:rPr>
              <a:t>a filha </a:t>
            </a:r>
            <a:r>
              <a:rPr dirty="0" sz="2400" spc="-185">
                <a:latin typeface="Times New Roman"/>
                <a:cs typeface="Times New Roman"/>
              </a:rPr>
              <a:t>mais </a:t>
            </a:r>
            <a:r>
              <a:rPr dirty="0" sz="2400" spc="-160">
                <a:latin typeface="Times New Roman"/>
                <a:cs typeface="Times New Roman"/>
              </a:rPr>
              <a:t>velha </a:t>
            </a:r>
            <a:r>
              <a:rPr dirty="0" sz="2400" spc="-125">
                <a:latin typeface="Times New Roman"/>
                <a:cs typeface="Times New Roman"/>
              </a:rPr>
              <a:t>do </a:t>
            </a:r>
            <a:r>
              <a:rPr dirty="0" sz="2400" spc="-120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Carmo,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que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Times New Roman"/>
                <a:cs typeface="Times New Roman"/>
              </a:rPr>
              <a:t>até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momento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não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75">
                <a:latin typeface="Times New Roman"/>
                <a:cs typeface="Times New Roman"/>
              </a:rPr>
              <a:t>tinha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se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casado.</a:t>
            </a:r>
            <a:endParaRPr sz="2400">
              <a:latin typeface="Times New Roman"/>
              <a:cs typeface="Times New Roman"/>
            </a:endParaRPr>
          </a:p>
          <a:p>
            <a:pPr algn="just" marL="12700" marR="5080" indent="326390">
              <a:lnSpc>
                <a:spcPct val="143200"/>
              </a:lnSpc>
            </a:pPr>
            <a:r>
              <a:rPr dirty="0" sz="2400" spc="-229">
                <a:latin typeface="Times New Roman"/>
                <a:cs typeface="Times New Roman"/>
              </a:rPr>
              <a:t>Onze </a:t>
            </a:r>
            <a:r>
              <a:rPr dirty="0" sz="2400" spc="-254">
                <a:latin typeface="Times New Roman"/>
                <a:cs typeface="Times New Roman"/>
              </a:rPr>
              <a:t>meses </a:t>
            </a:r>
            <a:r>
              <a:rPr dirty="0" sz="2400" spc="-150">
                <a:latin typeface="Times New Roman"/>
                <a:cs typeface="Times New Roman"/>
              </a:rPr>
              <a:t>após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165">
                <a:latin typeface="Times New Roman"/>
                <a:cs typeface="Times New Roman"/>
              </a:rPr>
              <a:t>casamento </a:t>
            </a:r>
            <a:r>
              <a:rPr dirty="0" sz="2400" spc="-180">
                <a:latin typeface="Times New Roman"/>
                <a:cs typeface="Times New Roman"/>
              </a:rPr>
              <a:t>nasceu </a:t>
            </a:r>
            <a:r>
              <a:rPr dirty="0" sz="2400" spc="-125">
                <a:latin typeface="Times New Roman"/>
                <a:cs typeface="Times New Roman"/>
              </a:rPr>
              <a:t>o </a:t>
            </a:r>
            <a:r>
              <a:rPr dirty="0" sz="2400" spc="-85">
                <a:latin typeface="Times New Roman"/>
                <a:cs typeface="Times New Roman"/>
              </a:rPr>
              <a:t>futuro </a:t>
            </a:r>
            <a:r>
              <a:rPr dirty="0" sz="2400" spc="-140">
                <a:latin typeface="Times New Roman"/>
                <a:cs typeface="Times New Roman"/>
              </a:rPr>
              <a:t>professor </a:t>
            </a:r>
            <a:r>
              <a:rPr dirty="0" sz="2400" spc="-125">
                <a:latin typeface="Times New Roman"/>
                <a:cs typeface="Times New Roman"/>
              </a:rPr>
              <a:t>Aldrovando,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160">
                <a:latin typeface="Times New Roman"/>
                <a:cs typeface="Times New Roman"/>
              </a:rPr>
              <a:t>passou </a:t>
            </a:r>
            <a:r>
              <a:rPr dirty="0" sz="2400" spc="-125">
                <a:latin typeface="Times New Roman"/>
                <a:cs typeface="Times New Roman"/>
              </a:rPr>
              <a:t>cinquenta </a:t>
            </a:r>
            <a:r>
              <a:rPr dirty="0" sz="2400" spc="-150">
                <a:latin typeface="Times New Roman"/>
                <a:cs typeface="Times New Roman"/>
              </a:rPr>
              <a:t>anos </a:t>
            </a:r>
            <a:r>
              <a:rPr dirty="0" sz="2400" spc="-120">
                <a:latin typeface="Times New Roman"/>
                <a:cs typeface="Times New Roman"/>
              </a:rPr>
              <a:t>da </a:t>
            </a:r>
            <a:r>
              <a:rPr dirty="0" sz="2400" spc="-160">
                <a:latin typeface="Times New Roman"/>
                <a:cs typeface="Times New Roman"/>
              </a:rPr>
              <a:t>sua </a:t>
            </a:r>
            <a:r>
              <a:rPr dirty="0" sz="2400" spc="-140">
                <a:latin typeface="Times New Roman"/>
                <a:cs typeface="Times New Roman"/>
              </a:rPr>
              <a:t>vida </a:t>
            </a:r>
            <a:r>
              <a:rPr dirty="0" sz="2400" spc="-95">
                <a:latin typeface="Times New Roman"/>
                <a:cs typeface="Times New Roman"/>
              </a:rPr>
              <a:t>tentando </a:t>
            </a:r>
            <a:r>
              <a:rPr dirty="0" sz="2400" spc="-90">
                <a:latin typeface="Times New Roman"/>
                <a:cs typeface="Times New Roman"/>
              </a:rPr>
              <a:t>resgatar </a:t>
            </a:r>
            <a:r>
              <a:rPr dirty="0" sz="2400" spc="-114">
                <a:latin typeface="Times New Roman"/>
                <a:cs typeface="Times New Roman"/>
              </a:rPr>
              <a:t>a </a:t>
            </a:r>
            <a:r>
              <a:rPr dirty="0" sz="2400" spc="-175">
                <a:latin typeface="Times New Roman"/>
                <a:cs typeface="Times New Roman"/>
              </a:rPr>
              <a:t>beleza </a:t>
            </a:r>
            <a:r>
              <a:rPr dirty="0" sz="2400" spc="-120">
                <a:latin typeface="Times New Roman"/>
                <a:cs typeface="Times New Roman"/>
              </a:rPr>
              <a:t>da 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sz="2400" spc="-135">
                <a:latin typeface="Times New Roman"/>
                <a:cs typeface="Times New Roman"/>
              </a:rPr>
              <a:t>norma </a:t>
            </a:r>
            <a:r>
              <a:rPr dirty="0" sz="2400" spc="-100">
                <a:latin typeface="Times New Roman"/>
                <a:cs typeface="Times New Roman"/>
              </a:rPr>
              <a:t>linguística. </a:t>
            </a:r>
            <a:r>
              <a:rPr dirty="0" sz="2400" spc="-155">
                <a:latin typeface="Times New Roman"/>
                <a:cs typeface="Times New Roman"/>
              </a:rPr>
              <a:t>No </a:t>
            </a:r>
            <a:r>
              <a:rPr dirty="0" sz="2400" spc="-150">
                <a:latin typeface="Times New Roman"/>
                <a:cs typeface="Times New Roman"/>
              </a:rPr>
              <a:t>fim, </a:t>
            </a:r>
            <a:r>
              <a:rPr dirty="0" sz="2400" spc="-195">
                <a:latin typeface="Times New Roman"/>
                <a:cs typeface="Times New Roman"/>
              </a:rPr>
              <a:t>assim </a:t>
            </a:r>
            <a:r>
              <a:rPr dirty="0" sz="2400" spc="-204">
                <a:latin typeface="Times New Roman"/>
                <a:cs typeface="Times New Roman"/>
              </a:rPr>
              <a:t>como </a:t>
            </a:r>
            <a:r>
              <a:rPr dirty="0" sz="2400" spc="-175">
                <a:latin typeface="Times New Roman"/>
                <a:cs typeface="Times New Roman"/>
              </a:rPr>
              <a:t>veio </a:t>
            </a:r>
            <a:r>
              <a:rPr dirty="0" sz="2400" spc="-120">
                <a:latin typeface="Times New Roman"/>
                <a:cs typeface="Times New Roman"/>
              </a:rPr>
              <a:t>ao </a:t>
            </a:r>
            <a:r>
              <a:rPr dirty="0" sz="2400" spc="-140">
                <a:latin typeface="Times New Roman"/>
                <a:cs typeface="Times New Roman"/>
              </a:rPr>
              <a:t>mundo, </a:t>
            </a:r>
            <a:r>
              <a:rPr dirty="0" sz="2400" spc="-170">
                <a:latin typeface="Times New Roman"/>
                <a:cs typeface="Times New Roman"/>
              </a:rPr>
              <a:t>dele </a:t>
            </a:r>
            <a:r>
              <a:rPr dirty="0" sz="2400" spc="-50">
                <a:latin typeface="Times New Roman"/>
                <a:cs typeface="Times New Roman"/>
              </a:rPr>
              <a:t>partiu, </a:t>
            </a:r>
            <a:r>
              <a:rPr dirty="0" sz="2400" spc="-180">
                <a:latin typeface="Times New Roman"/>
                <a:cs typeface="Times New Roman"/>
              </a:rPr>
              <a:t>também </a:t>
            </a:r>
            <a:r>
              <a:rPr dirty="0" sz="2400" spc="-75">
                <a:latin typeface="Times New Roman"/>
                <a:cs typeface="Times New Roman"/>
              </a:rPr>
              <a:t>por </a:t>
            </a:r>
            <a:r>
              <a:rPr dirty="0" sz="2400" spc="-225">
                <a:latin typeface="Times New Roman"/>
                <a:cs typeface="Times New Roman"/>
              </a:rPr>
              <a:t>um </a:t>
            </a:r>
            <a:r>
              <a:rPr dirty="0" sz="2400" spc="-170">
                <a:latin typeface="Times New Roman"/>
                <a:cs typeface="Times New Roman"/>
              </a:rPr>
              <a:t>miserável </a:t>
            </a:r>
            <a:r>
              <a:rPr dirty="0" sz="2400" spc="-80">
                <a:latin typeface="Times New Roman"/>
                <a:cs typeface="Times New Roman"/>
              </a:rPr>
              <a:t>erro </a:t>
            </a:r>
            <a:r>
              <a:rPr dirty="0" sz="2400" spc="-185">
                <a:latin typeface="Times New Roman"/>
                <a:cs typeface="Times New Roman"/>
              </a:rPr>
              <a:t>de </a:t>
            </a:r>
            <a:r>
              <a:rPr dirty="0" sz="2400" spc="-105">
                <a:latin typeface="Times New Roman"/>
                <a:cs typeface="Times New Roman"/>
              </a:rPr>
              <a:t>gramática, </a:t>
            </a:r>
            <a:r>
              <a:rPr dirty="0" sz="2400" spc="-125">
                <a:latin typeface="Times New Roman"/>
                <a:cs typeface="Times New Roman"/>
              </a:rPr>
              <a:t>quando </a:t>
            </a:r>
            <a:r>
              <a:rPr dirty="0" sz="2400" spc="-150">
                <a:latin typeface="Times New Roman"/>
                <a:cs typeface="Times New Roman"/>
              </a:rPr>
              <a:t>estava </a:t>
            </a:r>
            <a:r>
              <a:rPr dirty="0" sz="2400" spc="-280">
                <a:latin typeface="Times New Roman"/>
                <a:cs typeface="Times New Roman"/>
              </a:rPr>
              <a:t>em </a:t>
            </a:r>
            <a:r>
              <a:rPr dirty="0" sz="2400" spc="-180">
                <a:latin typeface="Times New Roman"/>
                <a:cs typeface="Times New Roman"/>
              </a:rPr>
              <a:t>suas </a:t>
            </a:r>
            <a:r>
              <a:rPr dirty="0" sz="2400" spc="-114">
                <a:latin typeface="Times New Roman"/>
                <a:cs typeface="Times New Roman"/>
              </a:rPr>
              <a:t>obras </a:t>
            </a:r>
            <a:r>
              <a:rPr dirty="0" sz="2400" spc="-110">
                <a:latin typeface="Times New Roman"/>
                <a:cs typeface="Times New Roman"/>
              </a:rPr>
              <a:t> </a:t>
            </a:r>
            <a:r>
              <a:rPr dirty="0" sz="2400" spc="-180">
                <a:latin typeface="Times New Roman"/>
                <a:cs typeface="Times New Roman"/>
              </a:rPr>
              <a:t>escrevendo </a:t>
            </a:r>
            <a:r>
              <a:rPr dirty="0" sz="2400" spc="-175">
                <a:latin typeface="Times New Roman"/>
                <a:cs typeface="Times New Roman"/>
              </a:rPr>
              <a:t>as </a:t>
            </a:r>
            <a:r>
              <a:rPr dirty="0" sz="2400" spc="-110">
                <a:latin typeface="Times New Roman"/>
                <a:cs typeface="Times New Roman"/>
              </a:rPr>
              <a:t>dedicatórias, </a:t>
            </a:r>
            <a:r>
              <a:rPr dirty="0" sz="2400">
                <a:latin typeface="Times New Roman"/>
                <a:cs typeface="Times New Roman"/>
              </a:rPr>
              <a:t>“... </a:t>
            </a:r>
            <a:r>
              <a:rPr dirty="0" sz="2400" spc="-150">
                <a:latin typeface="Times New Roman"/>
                <a:cs typeface="Times New Roman"/>
              </a:rPr>
              <a:t>daquele </a:t>
            </a:r>
            <a:r>
              <a:rPr dirty="0" sz="2400" spc="-165">
                <a:latin typeface="Times New Roman"/>
                <a:cs typeface="Times New Roman"/>
              </a:rPr>
              <a:t>que </a:t>
            </a:r>
            <a:r>
              <a:rPr dirty="0" sz="2400" spc="-200">
                <a:latin typeface="Times New Roman"/>
                <a:cs typeface="Times New Roman"/>
              </a:rPr>
              <a:t>sabe-me </a:t>
            </a:r>
            <a:r>
              <a:rPr dirty="0" sz="2400" spc="-175">
                <a:latin typeface="Times New Roman"/>
                <a:cs typeface="Times New Roman"/>
              </a:rPr>
              <a:t>as </a:t>
            </a:r>
            <a:r>
              <a:rPr dirty="0" sz="2400" spc="-90">
                <a:latin typeface="Times New Roman"/>
                <a:cs typeface="Times New Roman"/>
              </a:rPr>
              <a:t>dores…”, </a:t>
            </a:r>
            <a:r>
              <a:rPr dirty="0" sz="2400" spc="-204">
                <a:latin typeface="Times New Roman"/>
                <a:cs typeface="Times New Roman"/>
              </a:rPr>
              <a:t>como </a:t>
            </a:r>
            <a:r>
              <a:rPr dirty="0" sz="2400" spc="-190">
                <a:latin typeface="Times New Roman"/>
                <a:cs typeface="Times New Roman"/>
              </a:rPr>
              <a:t>uma </a:t>
            </a:r>
            <a:r>
              <a:rPr dirty="0" sz="2400" spc="-145">
                <a:latin typeface="Times New Roman"/>
                <a:cs typeface="Times New Roman"/>
              </a:rPr>
              <a:t>condenação, </a:t>
            </a:r>
            <a:r>
              <a:rPr dirty="0" sz="2400" spc="-185">
                <a:latin typeface="Times New Roman"/>
                <a:cs typeface="Times New Roman"/>
              </a:rPr>
              <a:t>ele </a:t>
            </a:r>
            <a:r>
              <a:rPr dirty="0" sz="2400" spc="-175">
                <a:latin typeface="Times New Roman"/>
                <a:cs typeface="Times New Roman"/>
              </a:rPr>
              <a:t>empalideceu </a:t>
            </a:r>
            <a:r>
              <a:rPr dirty="0" sz="2400" spc="-240">
                <a:latin typeface="Times New Roman"/>
                <a:cs typeface="Times New Roman"/>
              </a:rPr>
              <a:t>e </a:t>
            </a:r>
            <a:r>
              <a:rPr dirty="0" sz="2400" spc="-145">
                <a:latin typeface="Times New Roman"/>
                <a:cs typeface="Times New Roman"/>
              </a:rPr>
              <a:t>esbugalhou </a:t>
            </a:r>
            <a:r>
              <a:rPr dirty="0" sz="2400" spc="-180">
                <a:latin typeface="Times New Roman"/>
                <a:cs typeface="Times New Roman"/>
              </a:rPr>
              <a:t>os </a:t>
            </a:r>
            <a:r>
              <a:rPr dirty="0" sz="2400" spc="-114">
                <a:latin typeface="Times New Roman"/>
                <a:cs typeface="Times New Roman"/>
              </a:rPr>
              <a:t>olhos, </a:t>
            </a:r>
            <a:r>
              <a:rPr dirty="0" sz="2400" spc="-145">
                <a:latin typeface="Times New Roman"/>
                <a:cs typeface="Times New Roman"/>
              </a:rPr>
              <a:t>contorceu-se </a:t>
            </a:r>
            <a:r>
              <a:rPr dirty="0" sz="2400" spc="-240">
                <a:latin typeface="Times New Roman"/>
                <a:cs typeface="Times New Roman"/>
              </a:rPr>
              <a:t>e </a:t>
            </a:r>
            <a:r>
              <a:rPr dirty="0" sz="2400" spc="-23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no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spc="-195">
                <a:latin typeface="Times New Roman"/>
                <a:cs typeface="Times New Roman"/>
              </a:rPr>
              <a:t>fim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80">
                <a:latin typeface="Times New Roman"/>
                <a:cs typeface="Times New Roman"/>
              </a:rPr>
              <a:t>disse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80">
                <a:latin typeface="Times New Roman"/>
                <a:cs typeface="Times New Roman"/>
              </a:rPr>
              <a:t>suas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ultimas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palavras: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35">
                <a:latin typeface="Times New Roman"/>
                <a:cs typeface="Times New Roman"/>
              </a:rPr>
              <a:t>“Por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que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80">
                <a:latin typeface="Times New Roman"/>
                <a:cs typeface="Times New Roman"/>
              </a:rPr>
              <a:t>me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30">
                <a:latin typeface="Times New Roman"/>
                <a:cs typeface="Times New Roman"/>
              </a:rPr>
              <a:t>abandonaste?!”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027" y="739883"/>
            <a:ext cx="2244725" cy="12204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35" i="1">
                <a:latin typeface="Calibri"/>
                <a:cs typeface="Calibri"/>
              </a:rPr>
              <a:t>A</a:t>
            </a:r>
            <a:r>
              <a:rPr dirty="0" sz="7800" spc="-155" i="1">
                <a:latin typeface="Calibri"/>
                <a:cs typeface="Calibri"/>
              </a:rPr>
              <a:t>u</a:t>
            </a:r>
            <a:r>
              <a:rPr dirty="0" sz="7800" spc="-270" i="1">
                <a:latin typeface="Calibri"/>
                <a:cs typeface="Calibri"/>
              </a:rPr>
              <a:t>t</a:t>
            </a:r>
            <a:r>
              <a:rPr dirty="0" sz="7800" spc="-325" i="1">
                <a:latin typeface="Calibri"/>
                <a:cs typeface="Calibri"/>
              </a:rPr>
              <a:t>o</a:t>
            </a:r>
            <a:r>
              <a:rPr dirty="0" sz="7800" spc="409" i="1">
                <a:latin typeface="Calibri"/>
                <a:cs typeface="Calibri"/>
              </a:rPr>
              <a:t>r</a:t>
            </a:r>
            <a:endParaRPr sz="7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03376" y="1"/>
            <a:ext cx="1085215" cy="10287000"/>
            <a:chOff x="17203376" y="1"/>
            <a:chExt cx="10852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253" y="1"/>
              <a:ext cx="1051746" cy="35855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03370" y="11"/>
              <a:ext cx="1084580" cy="3620135"/>
            </a:xfrm>
            <a:custGeom>
              <a:avLst/>
              <a:gdLst/>
              <a:ahLst/>
              <a:cxnLst/>
              <a:rect l="l" t="t" r="r" b="b"/>
              <a:pathLst>
                <a:path w="1084580" h="3620135">
                  <a:moveTo>
                    <a:pt x="1084580" y="3551351"/>
                  </a:moveTo>
                  <a:lnTo>
                    <a:pt x="67310" y="3551351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619652"/>
                  </a:lnTo>
                  <a:lnTo>
                    <a:pt x="67310" y="3619652"/>
                  </a:lnTo>
                  <a:lnTo>
                    <a:pt x="1084580" y="3619652"/>
                  </a:lnTo>
                  <a:lnTo>
                    <a:pt x="1084580" y="3551351"/>
                  </a:lnTo>
                  <a:close/>
                </a:path>
              </a:pathLst>
            </a:custGeom>
            <a:solidFill>
              <a:srgbClr val="A6A6A6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3403" y="3653800"/>
              <a:ext cx="994596" cy="3872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0520" y="3619664"/>
              <a:ext cx="1028065" cy="3940810"/>
            </a:xfrm>
            <a:custGeom>
              <a:avLst/>
              <a:gdLst/>
              <a:ahLst/>
              <a:cxnLst/>
              <a:rect l="l" t="t" r="r" b="b"/>
              <a:pathLst>
                <a:path w="1028065" h="3940809">
                  <a:moveTo>
                    <a:pt x="1027468" y="3872280"/>
                  </a:moveTo>
                  <a:lnTo>
                    <a:pt x="67310" y="3872280"/>
                  </a:lnTo>
                  <a:lnTo>
                    <a:pt x="67310" y="68287"/>
                  </a:lnTo>
                  <a:lnTo>
                    <a:pt x="1027430" y="68287"/>
                  </a:lnTo>
                  <a:lnTo>
                    <a:pt x="1027430" y="0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940581"/>
                  </a:lnTo>
                  <a:lnTo>
                    <a:pt x="67030" y="3940581"/>
                  </a:lnTo>
                  <a:lnTo>
                    <a:pt x="67310" y="3940581"/>
                  </a:lnTo>
                  <a:lnTo>
                    <a:pt x="1027468" y="3940581"/>
                  </a:lnTo>
                  <a:lnTo>
                    <a:pt x="1027468" y="387228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53" y="7594382"/>
              <a:ext cx="937446" cy="26926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17670" y="7560246"/>
              <a:ext cx="970280" cy="2727325"/>
            </a:xfrm>
            <a:custGeom>
              <a:avLst/>
              <a:gdLst/>
              <a:ahLst/>
              <a:cxnLst/>
              <a:rect l="l" t="t" r="r" b="b"/>
              <a:pathLst>
                <a:path w="970280" h="2727325">
                  <a:moveTo>
                    <a:pt x="970280" y="0"/>
                  </a:moveTo>
                  <a:lnTo>
                    <a:pt x="67310" y="0"/>
                  </a:lnTo>
                  <a:lnTo>
                    <a:pt x="0" y="0"/>
                  </a:lnTo>
                  <a:lnTo>
                    <a:pt x="0" y="2726753"/>
                  </a:lnTo>
                  <a:lnTo>
                    <a:pt x="67310" y="2726753"/>
                  </a:lnTo>
                  <a:lnTo>
                    <a:pt x="67310" y="68287"/>
                  </a:lnTo>
                  <a:lnTo>
                    <a:pt x="970280" y="68287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2360092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2702992"/>
            <a:ext cx="66675" cy="66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3045892"/>
            <a:ext cx="66675" cy="666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3731692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4074592"/>
            <a:ext cx="66675" cy="666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880" y="5065192"/>
            <a:ext cx="66675" cy="66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6731544"/>
            <a:ext cx="66675" cy="66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7045869"/>
            <a:ext cx="66675" cy="66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7360194"/>
            <a:ext cx="66675" cy="666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7674519"/>
            <a:ext cx="66675" cy="666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7988844"/>
            <a:ext cx="66675" cy="666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8303169"/>
            <a:ext cx="66675" cy="666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8617494"/>
            <a:ext cx="66675" cy="666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5218" y="8931819"/>
            <a:ext cx="66675" cy="666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871926" y="2137842"/>
            <a:ext cx="14509750" cy="6963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dirty="0" sz="2400" spc="-170">
                <a:latin typeface="Times New Roman"/>
                <a:cs typeface="Times New Roman"/>
              </a:rPr>
              <a:t>E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b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70">
                <a:latin typeface="Times New Roman"/>
                <a:cs typeface="Times New Roman"/>
              </a:rPr>
              <a:t>il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Times New Roman"/>
                <a:cs typeface="Times New Roman"/>
              </a:rPr>
              <a:t>-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290">
                <a:latin typeface="Times New Roman"/>
                <a:cs typeface="Times New Roman"/>
              </a:rPr>
              <a:t> </a:t>
            </a:r>
            <a:r>
              <a:rPr dirty="0" sz="2400" spc="-100">
                <a:latin typeface="Times New Roman"/>
                <a:cs typeface="Times New Roman"/>
              </a:rPr>
              <a:t>(</a:t>
            </a:r>
            <a:r>
              <a:rPr dirty="0" sz="2400" spc="-125">
                <a:latin typeface="Times New Roman"/>
                <a:cs typeface="Times New Roman"/>
              </a:rPr>
              <a:t>1882</a:t>
            </a:r>
            <a:r>
              <a:rPr dirty="0" sz="2400" spc="-100">
                <a:latin typeface="Times New Roman"/>
                <a:cs typeface="Times New Roman"/>
              </a:rPr>
              <a:t>-</a:t>
            </a:r>
            <a:r>
              <a:rPr dirty="0" sz="2400" spc="-125">
                <a:latin typeface="Times New Roman"/>
                <a:cs typeface="Times New Roman"/>
              </a:rPr>
              <a:t>1948</a:t>
            </a:r>
            <a:r>
              <a:rPr dirty="0" sz="2400" spc="-100">
                <a:latin typeface="Times New Roman"/>
                <a:cs typeface="Times New Roman"/>
              </a:rPr>
              <a:t>)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00"/>
              </a:lnSpc>
            </a:pPr>
            <a:r>
              <a:rPr dirty="0" sz="2400" spc="-185">
                <a:latin typeface="Times New Roman"/>
                <a:cs typeface="Times New Roman"/>
              </a:rPr>
              <a:t>N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240">
                <a:latin typeface="Times New Roman"/>
                <a:cs typeface="Times New Roman"/>
              </a:rPr>
              <a:t>ce</a:t>
            </a:r>
            <a:r>
              <a:rPr dirty="0" sz="2400" spc="-125">
                <a:latin typeface="Times New Roman"/>
                <a:cs typeface="Times New Roman"/>
              </a:rPr>
              <a:t>u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320">
                <a:latin typeface="Times New Roman"/>
                <a:cs typeface="Times New Roman"/>
              </a:rPr>
              <a:t>m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T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ub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240">
                <a:latin typeface="Times New Roman"/>
                <a:cs typeface="Times New Roman"/>
              </a:rPr>
              <a:t>é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60">
                <a:latin typeface="Times New Roman"/>
                <a:cs typeface="Times New Roman"/>
              </a:rPr>
              <a:t>S</a:t>
            </a:r>
            <a:r>
              <a:rPr dirty="0" sz="2400" spc="-114">
                <a:latin typeface="Times New Roman"/>
                <a:cs typeface="Times New Roman"/>
              </a:rPr>
              <a:t>ã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35">
                <a:latin typeface="Times New Roman"/>
                <a:cs typeface="Times New Roman"/>
              </a:rPr>
              <a:t>P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u</a:t>
            </a:r>
            <a:r>
              <a:rPr dirty="0" sz="2400" spc="-100">
                <a:latin typeface="Times New Roman"/>
                <a:cs typeface="Times New Roman"/>
              </a:rPr>
              <a:t>lo</a:t>
            </a:r>
            <a:r>
              <a:rPr dirty="0" sz="2400">
                <a:latin typeface="Times New Roman"/>
                <a:cs typeface="Times New Roman"/>
              </a:rPr>
              <a:t>,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no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18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b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70">
                <a:latin typeface="Times New Roman"/>
                <a:cs typeface="Times New Roman"/>
              </a:rPr>
              <a:t>il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1882</a:t>
            </a:r>
            <a:r>
              <a:rPr dirty="0" sz="2400" spc="-7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150"/>
              </a:spcBef>
            </a:pPr>
            <a:r>
              <a:rPr dirty="0" sz="2400" spc="-80">
                <a:latin typeface="Times New Roman"/>
                <a:cs typeface="Times New Roman"/>
              </a:rPr>
              <a:t>Foi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225">
                <a:latin typeface="Times New Roman"/>
                <a:cs typeface="Times New Roman"/>
              </a:rPr>
              <a:t>um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dos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primeiros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110">
                <a:latin typeface="Times New Roman"/>
                <a:cs typeface="Times New Roman"/>
              </a:rPr>
              <a:t>autores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60">
                <a:latin typeface="Times New Roman"/>
                <a:cs typeface="Times New Roman"/>
              </a:rPr>
              <a:t>literatura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90">
                <a:latin typeface="Times New Roman"/>
                <a:cs typeface="Times New Roman"/>
              </a:rPr>
              <a:t>infantil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nosso</a:t>
            </a:r>
            <a:r>
              <a:rPr dirty="0" sz="2400" spc="-135">
                <a:latin typeface="Times New Roman"/>
                <a:cs typeface="Times New Roman"/>
              </a:rPr>
              <a:t> país 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80">
                <a:latin typeface="Times New Roman"/>
                <a:cs typeface="Times New Roman"/>
              </a:rPr>
              <a:t>toda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80">
                <a:latin typeface="Times New Roman"/>
                <a:cs typeface="Times New Roman"/>
              </a:rPr>
              <a:t>América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80">
                <a:latin typeface="Times New Roman"/>
                <a:cs typeface="Times New Roman"/>
              </a:rPr>
              <a:t>Latina,</a:t>
            </a:r>
            <a:r>
              <a:rPr dirty="0" sz="2400" spc="335">
                <a:latin typeface="Times New Roman"/>
                <a:cs typeface="Times New Roman"/>
              </a:rPr>
              <a:t> </a:t>
            </a:r>
            <a:r>
              <a:rPr dirty="0" sz="2400" spc="-180">
                <a:latin typeface="Times New Roman"/>
                <a:cs typeface="Times New Roman"/>
              </a:rPr>
              <a:t>também</a:t>
            </a:r>
            <a:r>
              <a:rPr dirty="0" sz="2400" spc="-135">
                <a:latin typeface="Times New Roman"/>
                <a:cs typeface="Times New Roman"/>
              </a:rPr>
              <a:t> foi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80">
                <a:latin typeface="Times New Roman"/>
                <a:cs typeface="Times New Roman"/>
              </a:rPr>
              <a:t>jornalista,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45">
                <a:latin typeface="Times New Roman"/>
                <a:cs typeface="Times New Roman"/>
              </a:rPr>
              <a:t>tradutor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45">
                <a:latin typeface="Times New Roman"/>
                <a:cs typeface="Times New Roman"/>
              </a:rPr>
              <a:t>empresário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110">
                <a:latin typeface="Times New Roman"/>
                <a:cs typeface="Times New Roman"/>
              </a:rPr>
              <a:t>(Fundou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Companhia</a:t>
            </a:r>
            <a:r>
              <a:rPr dirty="0" sz="2400" spc="-150">
                <a:latin typeface="Times New Roman"/>
                <a:cs typeface="Times New Roman"/>
              </a:rPr>
              <a:t> </a:t>
            </a:r>
            <a:r>
              <a:rPr dirty="0" sz="2400" spc="-95">
                <a:latin typeface="Times New Roman"/>
                <a:cs typeface="Times New Roman"/>
              </a:rPr>
              <a:t>Petróleo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Brasil);</a:t>
            </a:r>
            <a:endParaRPr sz="2400">
              <a:latin typeface="Times New Roman"/>
              <a:cs typeface="Times New Roman"/>
            </a:endParaRPr>
          </a:p>
          <a:p>
            <a:pPr marL="70485">
              <a:lnSpc>
                <a:spcPts val="2550"/>
              </a:lnSpc>
            </a:pPr>
            <a:r>
              <a:rPr dirty="0" sz="2400" spc="-95">
                <a:latin typeface="Times New Roman"/>
                <a:cs typeface="Times New Roman"/>
              </a:rPr>
              <a:t>Autor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do</a:t>
            </a:r>
            <a:r>
              <a:rPr dirty="0" sz="2400" spc="-140">
                <a:latin typeface="Times New Roman"/>
                <a:cs typeface="Times New Roman"/>
              </a:rPr>
              <a:t> Pré-Modernismo,</a:t>
            </a:r>
            <a:r>
              <a:rPr dirty="0" sz="2400" spc="31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precedeu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95">
                <a:latin typeface="Times New Roman"/>
                <a:cs typeface="Times New Roman"/>
              </a:rPr>
              <a:t>Semana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Arte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45">
                <a:latin typeface="Times New Roman"/>
                <a:cs typeface="Times New Roman"/>
              </a:rPr>
              <a:t>Moderna;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90"/>
              </a:lnSpc>
            </a:pPr>
            <a:r>
              <a:rPr dirty="0" sz="2400" spc="-150">
                <a:latin typeface="Times New Roman"/>
                <a:cs typeface="Times New Roman"/>
              </a:rPr>
              <a:t>"Suas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obras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85">
                <a:latin typeface="Times New Roman"/>
                <a:cs typeface="Times New Roman"/>
              </a:rPr>
              <a:t>para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05">
                <a:latin typeface="Times New Roman"/>
                <a:cs typeface="Times New Roman"/>
              </a:rPr>
              <a:t>adultos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são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caracterizadas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40">
                <a:latin typeface="Times New Roman"/>
                <a:cs typeface="Times New Roman"/>
              </a:rPr>
              <a:t>pelo </a:t>
            </a:r>
            <a:r>
              <a:rPr dirty="0" sz="2400" spc="-145">
                <a:latin typeface="Times New Roman"/>
                <a:cs typeface="Times New Roman"/>
              </a:rPr>
              <a:t>nacionalismo 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95">
                <a:latin typeface="Times New Roman"/>
                <a:cs typeface="Times New Roman"/>
              </a:rPr>
              <a:t>crítica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sociopolítica;</a:t>
            </a:r>
            <a:endParaRPr sz="2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1395"/>
              </a:spcBef>
            </a:pPr>
            <a:r>
              <a:rPr dirty="0" sz="2400" spc="-300" b="1">
                <a:latin typeface="Times New Roman"/>
                <a:cs typeface="Times New Roman"/>
              </a:rPr>
              <a:t>E</a:t>
            </a:r>
            <a:r>
              <a:rPr dirty="0" sz="2400" spc="-70" b="1">
                <a:latin typeface="Times New Roman"/>
                <a:cs typeface="Times New Roman"/>
              </a:rPr>
              <a:t>l</a:t>
            </a:r>
            <a:r>
              <a:rPr dirty="0" sz="2400" spc="-114" b="1">
                <a:latin typeface="Times New Roman"/>
                <a:cs typeface="Times New Roman"/>
              </a:rPr>
              <a:t>e</a:t>
            </a:r>
            <a:r>
              <a:rPr dirty="0" sz="2400" spc="-450" b="1">
                <a:latin typeface="Times New Roman"/>
                <a:cs typeface="Times New Roman"/>
              </a:rPr>
              <a:t>m</a:t>
            </a:r>
            <a:r>
              <a:rPr dirty="0" sz="2400" spc="-114" b="1">
                <a:latin typeface="Times New Roman"/>
                <a:cs typeface="Times New Roman"/>
              </a:rPr>
              <a:t>e</a:t>
            </a:r>
            <a:r>
              <a:rPr dirty="0" sz="2400" spc="-260" b="1">
                <a:latin typeface="Times New Roman"/>
                <a:cs typeface="Times New Roman"/>
              </a:rPr>
              <a:t>n</a:t>
            </a:r>
            <a:r>
              <a:rPr dirty="0" sz="2400" spc="-100" b="1">
                <a:latin typeface="Times New Roman"/>
                <a:cs typeface="Times New Roman"/>
              </a:rPr>
              <a:t>t</a:t>
            </a:r>
            <a:r>
              <a:rPr dirty="0" sz="2400" spc="-125" b="1">
                <a:latin typeface="Times New Roman"/>
                <a:cs typeface="Times New Roman"/>
              </a:rPr>
              <a:t>o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240" b="1">
                <a:latin typeface="Times New Roman"/>
                <a:cs typeface="Times New Roman"/>
              </a:rPr>
              <a:t>r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14" b="1">
                <a:latin typeface="Times New Roman"/>
                <a:cs typeface="Times New Roman"/>
              </a:rPr>
              <a:t>c</a:t>
            </a:r>
            <a:r>
              <a:rPr dirty="0" sz="2400" spc="-70" b="1">
                <a:latin typeface="Times New Roman"/>
                <a:cs typeface="Times New Roman"/>
              </a:rPr>
              <a:t>i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100" b="1">
                <a:latin typeface="Times New Roman"/>
                <a:cs typeface="Times New Roman"/>
              </a:rPr>
              <a:t>t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114" b="1">
                <a:latin typeface="Times New Roman"/>
                <a:cs typeface="Times New Roman"/>
              </a:rPr>
              <a:t>e</a:t>
            </a:r>
            <a:r>
              <a:rPr dirty="0" sz="2400" spc="-450" b="1">
                <a:latin typeface="Times New Roman"/>
                <a:cs typeface="Times New Roman"/>
              </a:rPr>
              <a:t>m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260" b="1">
                <a:latin typeface="Times New Roman"/>
                <a:cs typeface="Times New Roman"/>
              </a:rPr>
              <a:t>u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125" b="1">
                <a:latin typeface="Times New Roman"/>
                <a:cs typeface="Times New Roman"/>
              </a:rPr>
              <a:t>o</a:t>
            </a:r>
            <a:r>
              <a:rPr dirty="0" sz="2400" spc="-260" b="1">
                <a:latin typeface="Times New Roman"/>
                <a:cs typeface="Times New Roman"/>
              </a:rPr>
              <a:t>b</a:t>
            </a:r>
            <a:r>
              <a:rPr dirty="0" sz="2400" spc="-240" b="1">
                <a:latin typeface="Times New Roman"/>
                <a:cs typeface="Times New Roman"/>
              </a:rPr>
              <a:t>r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12700" marR="381000">
              <a:lnSpc>
                <a:spcPts val="2550"/>
              </a:lnSpc>
              <a:spcBef>
                <a:spcPts val="1005"/>
              </a:spcBef>
            </a:pPr>
            <a:r>
              <a:rPr dirty="0" sz="2400" spc="-180">
                <a:latin typeface="Times New Roman"/>
                <a:cs typeface="Times New Roman"/>
              </a:rPr>
              <a:t>Caçadas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95">
                <a:latin typeface="Times New Roman"/>
                <a:cs typeface="Times New Roman"/>
              </a:rPr>
              <a:t>Pedrinho,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publicado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280">
                <a:latin typeface="Times New Roman"/>
                <a:cs typeface="Times New Roman"/>
              </a:rPr>
              <a:t>em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1933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85">
                <a:latin typeface="Times New Roman"/>
                <a:cs typeface="Times New Roman"/>
              </a:rPr>
              <a:t>"É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95">
                <a:latin typeface="Times New Roman"/>
                <a:cs typeface="Times New Roman"/>
              </a:rPr>
              <a:t>guerra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60">
                <a:latin typeface="Times New Roman"/>
                <a:cs typeface="Times New Roman"/>
              </a:rPr>
              <a:t>das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boas,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não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45">
                <a:latin typeface="Times New Roman"/>
                <a:cs typeface="Times New Roman"/>
              </a:rPr>
              <a:t>vai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50">
                <a:latin typeface="Times New Roman"/>
                <a:cs typeface="Times New Roman"/>
              </a:rPr>
              <a:t>escapar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45">
                <a:latin typeface="Times New Roman"/>
                <a:cs typeface="Times New Roman"/>
              </a:rPr>
              <a:t>ninguém,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229">
                <a:latin typeface="Times New Roman"/>
                <a:cs typeface="Times New Roman"/>
              </a:rPr>
              <a:t>nem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45">
                <a:latin typeface="Times New Roman"/>
                <a:cs typeface="Times New Roman"/>
              </a:rPr>
              <a:t>tia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Nastácia,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que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tem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cara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60">
                <a:latin typeface="Times New Roman"/>
                <a:cs typeface="Times New Roman"/>
              </a:rPr>
              <a:t>preta".</a:t>
            </a:r>
            <a:r>
              <a:rPr dirty="0" sz="2400" spc="330">
                <a:latin typeface="Times New Roman"/>
                <a:cs typeface="Times New Roman"/>
              </a:rPr>
              <a:t> </a:t>
            </a:r>
            <a:r>
              <a:rPr dirty="0" sz="2400" spc="-90">
                <a:latin typeface="Times New Roman"/>
                <a:cs typeface="Times New Roman"/>
              </a:rPr>
              <a:t>"Tia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114">
                <a:latin typeface="Times New Roman"/>
                <a:cs typeface="Times New Roman"/>
              </a:rPr>
              <a:t>Nastácia,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esquecida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dos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210">
                <a:latin typeface="Times New Roman"/>
                <a:cs typeface="Times New Roman"/>
              </a:rPr>
              <a:t>seus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70">
                <a:latin typeface="Times New Roman"/>
                <a:cs typeface="Times New Roman"/>
              </a:rPr>
              <a:t>numerosos</a:t>
            </a:r>
            <a:r>
              <a:rPr dirty="0" sz="2400" spc="-145">
                <a:latin typeface="Times New Roman"/>
                <a:cs typeface="Times New Roman"/>
              </a:rPr>
              <a:t> reumatismos,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80">
                <a:latin typeface="Times New Roman"/>
                <a:cs typeface="Times New Roman"/>
              </a:rPr>
              <a:t>trepou,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65">
                <a:latin typeface="Times New Roman"/>
                <a:cs typeface="Times New Roman"/>
              </a:rPr>
              <a:t>que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29">
                <a:latin typeface="Times New Roman"/>
                <a:cs typeface="Times New Roman"/>
              </a:rPr>
              <a:t>nem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90">
                <a:latin typeface="Times New Roman"/>
                <a:cs typeface="Times New Roman"/>
              </a:rPr>
              <a:t>uma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90">
                <a:latin typeface="Times New Roman"/>
                <a:cs typeface="Times New Roman"/>
              </a:rPr>
              <a:t>macaca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85">
                <a:latin typeface="Times New Roman"/>
                <a:cs typeface="Times New Roman"/>
              </a:rPr>
              <a:t>de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105">
                <a:latin typeface="Times New Roman"/>
                <a:cs typeface="Times New Roman"/>
              </a:rPr>
              <a:t>carvão".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dirty="0" sz="2400" spc="-434" b="1">
                <a:latin typeface="Times New Roman"/>
                <a:cs typeface="Times New Roman"/>
              </a:rPr>
              <a:t>C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240" b="1">
                <a:latin typeface="Times New Roman"/>
                <a:cs typeface="Times New Roman"/>
              </a:rPr>
              <a:t>r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14" b="1">
                <a:latin typeface="Times New Roman"/>
                <a:cs typeface="Times New Roman"/>
              </a:rPr>
              <a:t>c</a:t>
            </a:r>
            <a:r>
              <a:rPr dirty="0" sz="2400" spc="-100" b="1">
                <a:latin typeface="Times New Roman"/>
                <a:cs typeface="Times New Roman"/>
              </a:rPr>
              <a:t>t</a:t>
            </a:r>
            <a:r>
              <a:rPr dirty="0" sz="2400" spc="-114" b="1">
                <a:latin typeface="Times New Roman"/>
                <a:cs typeface="Times New Roman"/>
              </a:rPr>
              <a:t>e</a:t>
            </a:r>
            <a:r>
              <a:rPr dirty="0" sz="2400" spc="-240" b="1">
                <a:latin typeface="Times New Roman"/>
                <a:cs typeface="Times New Roman"/>
              </a:rPr>
              <a:t>r</a:t>
            </a:r>
            <a:r>
              <a:rPr dirty="0" sz="2400" spc="-70" b="1">
                <a:latin typeface="Times New Roman"/>
                <a:cs typeface="Times New Roman"/>
              </a:rPr>
              <a:t>í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100" b="1">
                <a:latin typeface="Times New Roman"/>
                <a:cs typeface="Times New Roman"/>
              </a:rPr>
              <a:t>t</a:t>
            </a:r>
            <a:r>
              <a:rPr dirty="0" sz="2400" spc="-70" b="1">
                <a:latin typeface="Times New Roman"/>
                <a:cs typeface="Times New Roman"/>
              </a:rPr>
              <a:t>i</a:t>
            </a:r>
            <a:r>
              <a:rPr dirty="0" sz="2400" spc="-114" b="1">
                <a:latin typeface="Times New Roman"/>
                <a:cs typeface="Times New Roman"/>
              </a:rPr>
              <a:t>c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260" b="1">
                <a:latin typeface="Times New Roman"/>
                <a:cs typeface="Times New Roman"/>
              </a:rPr>
              <a:t>d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125" b="1">
                <a:latin typeface="Times New Roman"/>
                <a:cs typeface="Times New Roman"/>
              </a:rPr>
              <a:t>o</a:t>
            </a:r>
            <a:r>
              <a:rPr dirty="0" sz="2400" spc="-260" b="1">
                <a:latin typeface="Times New Roman"/>
                <a:cs typeface="Times New Roman"/>
              </a:rPr>
              <a:t>b</a:t>
            </a:r>
            <a:r>
              <a:rPr dirty="0" sz="2400" spc="-240" b="1">
                <a:latin typeface="Times New Roman"/>
                <a:cs typeface="Times New Roman"/>
              </a:rPr>
              <a:t>r</a:t>
            </a:r>
            <a:r>
              <a:rPr dirty="0" sz="2400" spc="-125" b="1">
                <a:latin typeface="Times New Roman"/>
                <a:cs typeface="Times New Roman"/>
              </a:rPr>
              <a:t>a</a:t>
            </a:r>
            <a:r>
              <a:rPr dirty="0" sz="2400" spc="-110" b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496570" marR="11863070">
              <a:lnSpc>
                <a:spcPts val="2480"/>
              </a:lnSpc>
            </a:pP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240">
                <a:latin typeface="Times New Roman"/>
                <a:cs typeface="Times New Roman"/>
              </a:rPr>
              <a:t>ç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n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125">
                <a:latin typeface="Times New Roman"/>
                <a:cs typeface="Times New Roman"/>
              </a:rPr>
              <a:t>u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70">
                <a:latin typeface="Times New Roman"/>
                <a:cs typeface="Times New Roman"/>
              </a:rPr>
              <a:t>li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65">
                <a:latin typeface="Times New Roman"/>
                <a:cs typeface="Times New Roman"/>
              </a:rPr>
              <a:t>;  </a:t>
            </a:r>
            <a:r>
              <a:rPr dirty="0" sz="2400" spc="-145">
                <a:latin typeface="Times New Roman"/>
                <a:cs typeface="Times New Roman"/>
              </a:rPr>
              <a:t>determinismo; 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70">
                <a:latin typeface="Times New Roman"/>
                <a:cs typeface="Times New Roman"/>
              </a:rPr>
              <a:t>li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320">
                <a:latin typeface="Times New Roman"/>
                <a:cs typeface="Times New Roman"/>
              </a:rPr>
              <a:t>m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65">
                <a:latin typeface="Times New Roman"/>
                <a:cs typeface="Times New Roman"/>
              </a:rPr>
              <a:t>l;  </a:t>
            </a:r>
            <a:r>
              <a:rPr dirty="0" sz="2400" spc="-125">
                <a:latin typeface="Times New Roman"/>
                <a:cs typeface="Times New Roman"/>
              </a:rPr>
              <a:t>p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125">
                <a:latin typeface="Times New Roman"/>
                <a:cs typeface="Times New Roman"/>
              </a:rPr>
              <a:t>on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g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320">
                <a:latin typeface="Times New Roman"/>
                <a:cs typeface="Times New Roman"/>
              </a:rPr>
              <a:t>m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25">
                <a:latin typeface="Times New Roman"/>
                <a:cs typeface="Times New Roman"/>
              </a:rPr>
              <a:t>p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7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496570">
              <a:lnSpc>
                <a:spcPts val="2240"/>
              </a:lnSpc>
            </a:pP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u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240">
                <a:latin typeface="Times New Roman"/>
                <a:cs typeface="Times New Roman"/>
              </a:rPr>
              <a:t>ê</a:t>
            </a:r>
            <a:r>
              <a:rPr dirty="0" sz="2400" spc="-125">
                <a:latin typeface="Times New Roman"/>
                <a:cs typeface="Times New Roman"/>
              </a:rPr>
              <a:t>n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d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25">
                <a:latin typeface="Times New Roman"/>
                <a:cs typeface="Times New Roman"/>
              </a:rPr>
              <a:t>d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70">
                <a:latin typeface="Times New Roman"/>
                <a:cs typeface="Times New Roman"/>
              </a:rPr>
              <a:t>li</a:t>
            </a:r>
            <a:r>
              <a:rPr dirty="0" sz="2400" spc="-240">
                <a:latin typeface="Times New Roman"/>
                <a:cs typeface="Times New Roman"/>
              </a:rPr>
              <a:t>z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240">
                <a:latin typeface="Times New Roman"/>
                <a:cs typeface="Times New Roman"/>
              </a:rPr>
              <a:t>ç</a:t>
            </a:r>
            <a:r>
              <a:rPr dirty="0" sz="2400" spc="-125">
                <a:latin typeface="Times New Roman"/>
                <a:cs typeface="Times New Roman"/>
              </a:rPr>
              <a:t>õ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7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496570" marR="11828145">
              <a:lnSpc>
                <a:spcPts val="2470"/>
              </a:lnSpc>
              <a:spcBef>
                <a:spcPts val="220"/>
              </a:spcBef>
            </a:pP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25">
                <a:latin typeface="Times New Roman"/>
                <a:cs typeface="Times New Roman"/>
              </a:rPr>
              <a:t>r</a:t>
            </a:r>
            <a:r>
              <a:rPr dirty="0" sz="2400" spc="-70">
                <a:latin typeface="Times New Roman"/>
                <a:cs typeface="Times New Roman"/>
              </a:rPr>
              <a:t>í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235">
                <a:latin typeface="Times New Roman"/>
                <a:cs typeface="Times New Roman"/>
              </a:rPr>
              <a:t>s</a:t>
            </a:r>
            <a:r>
              <a:rPr dirty="0" sz="2400" spc="-125">
                <a:latin typeface="Times New Roman"/>
                <a:cs typeface="Times New Roman"/>
              </a:rPr>
              <a:t>o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125">
                <a:latin typeface="Times New Roman"/>
                <a:cs typeface="Times New Roman"/>
              </a:rPr>
              <a:t>opo</a:t>
            </a:r>
            <a:r>
              <a:rPr dirty="0" sz="2400" spc="-70">
                <a:latin typeface="Times New Roman"/>
                <a:cs typeface="Times New Roman"/>
              </a:rPr>
              <a:t>lí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240">
                <a:latin typeface="Times New Roman"/>
                <a:cs typeface="Times New Roman"/>
              </a:rPr>
              <a:t>c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65">
                <a:latin typeface="Times New Roman"/>
                <a:cs typeface="Times New Roman"/>
              </a:rPr>
              <a:t>;  </a:t>
            </a:r>
            <a:r>
              <a:rPr dirty="0" sz="2400" spc="-140">
                <a:latin typeface="Times New Roman"/>
                <a:cs typeface="Times New Roman"/>
              </a:rPr>
              <a:t>nacionalismo; 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70">
                <a:latin typeface="Times New Roman"/>
                <a:cs typeface="Times New Roman"/>
              </a:rPr>
              <a:t>li</a:t>
            </a:r>
            <a:r>
              <a:rPr dirty="0" sz="2400" spc="-125">
                <a:latin typeface="Times New Roman"/>
                <a:cs typeface="Times New Roman"/>
              </a:rPr>
              <a:t>ngu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 spc="-125">
                <a:latin typeface="Times New Roman"/>
                <a:cs typeface="Times New Roman"/>
              </a:rPr>
              <a:t>g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-320">
                <a:latin typeface="Times New Roman"/>
                <a:cs typeface="Times New Roman"/>
              </a:rPr>
              <a:t>m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125">
                <a:latin typeface="Times New Roman"/>
                <a:cs typeface="Times New Roman"/>
              </a:rPr>
              <a:t>ob</a:t>
            </a:r>
            <a:r>
              <a:rPr dirty="0" sz="2400" spc="-70">
                <a:latin typeface="Times New Roman"/>
                <a:cs typeface="Times New Roman"/>
              </a:rPr>
              <a:t>j</a:t>
            </a:r>
            <a:r>
              <a:rPr dirty="0" sz="2400" spc="-240">
                <a:latin typeface="Times New Roman"/>
                <a:cs typeface="Times New Roman"/>
              </a:rPr>
              <a:t>e</a:t>
            </a:r>
            <a:r>
              <a:rPr dirty="0" sz="2400" spc="55">
                <a:latin typeface="Times New Roman"/>
                <a:cs typeface="Times New Roman"/>
              </a:rPr>
              <a:t>t</a:t>
            </a:r>
            <a:r>
              <a:rPr dirty="0" sz="2400" spc="-70">
                <a:latin typeface="Times New Roman"/>
                <a:cs typeface="Times New Roman"/>
              </a:rPr>
              <a:t>i</a:t>
            </a:r>
            <a:r>
              <a:rPr dirty="0" sz="2400" spc="-250">
                <a:latin typeface="Times New Roman"/>
                <a:cs typeface="Times New Roman"/>
              </a:rPr>
              <a:t>v</a:t>
            </a:r>
            <a:r>
              <a:rPr dirty="0" sz="2400" spc="-114">
                <a:latin typeface="Times New Roman"/>
                <a:cs typeface="Times New Roman"/>
              </a:rPr>
              <a:t>a</a:t>
            </a:r>
            <a:r>
              <a:rPr dirty="0" sz="240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0740" y="405861"/>
            <a:ext cx="8216265" cy="2779395"/>
          </a:xfrm>
          <a:prstGeom prst="rect"/>
        </p:spPr>
        <p:txBody>
          <a:bodyPr wrap="square" lIns="0" tIns="608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95"/>
              </a:spcBef>
              <a:tabLst>
                <a:tab pos="4443730" algn="l"/>
              </a:tabLst>
            </a:pPr>
            <a:r>
              <a:rPr dirty="0" sz="7800" spc="-105" i="1">
                <a:latin typeface="Calibri"/>
                <a:cs typeface="Calibri"/>
              </a:rPr>
              <a:t>Análise</a:t>
            </a:r>
            <a:r>
              <a:rPr dirty="0" sz="7800" i="1">
                <a:latin typeface="Calibri"/>
                <a:cs typeface="Calibri"/>
              </a:rPr>
              <a:t> </a:t>
            </a:r>
            <a:r>
              <a:rPr dirty="0" sz="7800" spc="-305" i="1">
                <a:latin typeface="Calibri"/>
                <a:cs typeface="Calibri"/>
              </a:rPr>
              <a:t>da	</a:t>
            </a:r>
            <a:r>
              <a:rPr dirty="0" sz="7800" spc="-140" i="1">
                <a:latin typeface="Calibri"/>
                <a:cs typeface="Calibri"/>
              </a:rPr>
              <a:t>obra</a:t>
            </a:r>
            <a:endParaRPr sz="7800">
              <a:latin typeface="Calibri"/>
              <a:cs typeface="Calibri"/>
            </a:endParaRPr>
          </a:p>
          <a:p>
            <a:pPr marL="496570" marR="5080">
              <a:lnSpc>
                <a:spcPct val="114799"/>
              </a:lnSpc>
              <a:spcBef>
                <a:spcPts val="1015"/>
              </a:spcBef>
            </a:pPr>
            <a:r>
              <a:rPr dirty="0" sz="2400" spc="90">
                <a:latin typeface="Times New Roman"/>
                <a:cs typeface="Times New Roman"/>
              </a:rPr>
              <a:t>Qual</a:t>
            </a:r>
            <a:r>
              <a:rPr dirty="0" sz="2400" spc="200">
                <a:latin typeface="Times New Roman"/>
                <a:cs typeface="Times New Roman"/>
              </a:rPr>
              <a:t> </a:t>
            </a:r>
            <a:r>
              <a:rPr dirty="0" sz="2400" spc="75">
                <a:latin typeface="Times New Roman"/>
                <a:cs typeface="Times New Roman"/>
              </a:rPr>
              <a:t>direcionamento</a:t>
            </a:r>
            <a:r>
              <a:rPr dirty="0" sz="2400" spc="204">
                <a:latin typeface="Times New Roman"/>
                <a:cs typeface="Times New Roman"/>
              </a:rPr>
              <a:t> </a:t>
            </a:r>
            <a:r>
              <a:rPr dirty="0" sz="2400" spc="130">
                <a:latin typeface="Times New Roman"/>
                <a:cs typeface="Times New Roman"/>
              </a:rPr>
              <a:t>ao</a:t>
            </a:r>
            <a:r>
              <a:rPr dirty="0" sz="2400" spc="204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seu</a:t>
            </a:r>
            <a:r>
              <a:rPr dirty="0" sz="2400" spc="200">
                <a:latin typeface="Times New Roman"/>
                <a:cs typeface="Times New Roman"/>
              </a:rPr>
              <a:t> </a:t>
            </a:r>
            <a:r>
              <a:rPr dirty="0" sz="2400" spc="85">
                <a:latin typeface="Times New Roman"/>
                <a:cs typeface="Times New Roman"/>
              </a:rPr>
              <a:t>pensamento</a:t>
            </a:r>
            <a:r>
              <a:rPr dirty="0" sz="2400" spc="204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linguístico</a:t>
            </a:r>
            <a:r>
              <a:rPr dirty="0" sz="2400" spc="204">
                <a:latin typeface="Times New Roman"/>
                <a:cs typeface="Times New Roman"/>
              </a:rPr>
              <a:t> </a:t>
            </a:r>
            <a:r>
              <a:rPr dirty="0" sz="2400" spc="70">
                <a:latin typeface="Times New Roman"/>
                <a:cs typeface="Times New Roman"/>
              </a:rPr>
              <a:t>temos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70">
                <a:latin typeface="Times New Roman"/>
                <a:cs typeface="Times New Roman"/>
              </a:rPr>
              <a:t>através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130">
                <a:latin typeface="Times New Roman"/>
                <a:cs typeface="Times New Roman"/>
              </a:rPr>
              <a:t>da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75">
                <a:latin typeface="Times New Roman"/>
                <a:cs typeface="Times New Roman"/>
              </a:rPr>
              <a:t>narrativa?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327" y="3855964"/>
            <a:ext cx="66814" cy="66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327" y="5115896"/>
            <a:ext cx="66814" cy="668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7219" y="2373487"/>
            <a:ext cx="3499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 b="1">
                <a:latin typeface="Times New Roman"/>
                <a:cs typeface="Times New Roman"/>
              </a:rPr>
              <a:t>Vocabulário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70" b="1">
                <a:latin typeface="Times New Roman"/>
                <a:cs typeface="Times New Roman"/>
              </a:rPr>
              <a:t>do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Aldrovando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288" y="3162600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288" y="4419900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288" y="6096300"/>
            <a:ext cx="66675" cy="666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79334" y="2887010"/>
            <a:ext cx="6859270" cy="421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45">
                <a:latin typeface="Times New Roman"/>
                <a:cs typeface="Times New Roman"/>
              </a:rPr>
              <a:t>ANTANHO: </a:t>
            </a:r>
            <a:r>
              <a:rPr dirty="0" sz="2400" spc="120">
                <a:latin typeface="Times New Roman"/>
                <a:cs typeface="Times New Roman"/>
              </a:rPr>
              <a:t>o </a:t>
            </a:r>
            <a:r>
              <a:rPr dirty="0" sz="2400" spc="60">
                <a:latin typeface="Times New Roman"/>
                <a:cs typeface="Times New Roman"/>
              </a:rPr>
              <a:t>mesmo </a:t>
            </a:r>
            <a:r>
              <a:rPr dirty="0" sz="2400" spc="75">
                <a:latin typeface="Times New Roman"/>
                <a:cs typeface="Times New Roman"/>
              </a:rPr>
              <a:t>que </a:t>
            </a:r>
            <a:r>
              <a:rPr dirty="0" sz="2400" spc="80">
                <a:latin typeface="Times New Roman"/>
                <a:cs typeface="Times New Roman"/>
              </a:rPr>
              <a:t>“de </a:t>
            </a:r>
            <a:r>
              <a:rPr dirty="0" sz="2400" spc="75">
                <a:latin typeface="Times New Roman"/>
                <a:cs typeface="Times New Roman"/>
              </a:rPr>
              <a:t>antigamente”. </a:t>
            </a:r>
            <a:r>
              <a:rPr dirty="0" sz="2400" spc="40">
                <a:latin typeface="Times New Roman"/>
                <a:cs typeface="Times New Roman"/>
              </a:rPr>
              <a:t>Ex.: </a:t>
            </a:r>
            <a:r>
              <a:rPr dirty="0" sz="2400" spc="45">
                <a:latin typeface="Times New Roman"/>
                <a:cs typeface="Times New Roman"/>
              </a:rPr>
              <a:t> </a:t>
            </a:r>
            <a:r>
              <a:rPr dirty="0" sz="2400" spc="20">
                <a:latin typeface="Times New Roman"/>
                <a:cs typeface="Times New Roman"/>
              </a:rPr>
              <a:t>“Ai! </a:t>
            </a:r>
            <a:r>
              <a:rPr dirty="0" sz="2400" spc="85">
                <a:latin typeface="Times New Roman"/>
                <a:cs typeface="Times New Roman"/>
              </a:rPr>
              <a:t>Onde </a:t>
            </a:r>
            <a:r>
              <a:rPr dirty="0" sz="2400" spc="125">
                <a:latin typeface="Times New Roman"/>
                <a:cs typeface="Times New Roman"/>
              </a:rPr>
              <a:t>param </a:t>
            </a:r>
            <a:r>
              <a:rPr dirty="0" sz="2400" spc="55">
                <a:latin typeface="Times New Roman"/>
                <a:cs typeface="Times New Roman"/>
              </a:rPr>
              <a:t>os </a:t>
            </a:r>
            <a:r>
              <a:rPr dirty="0" sz="2400" spc="90">
                <a:latin typeface="Times New Roman"/>
                <a:cs typeface="Times New Roman"/>
              </a:rPr>
              <a:t>boas </a:t>
            </a:r>
            <a:r>
              <a:rPr dirty="0" sz="2400" spc="55">
                <a:latin typeface="Times New Roman"/>
                <a:cs typeface="Times New Roman"/>
              </a:rPr>
              <a:t>letras </a:t>
            </a:r>
            <a:r>
              <a:rPr dirty="0" sz="2400" spc="85">
                <a:latin typeface="Times New Roman"/>
                <a:cs typeface="Times New Roman"/>
              </a:rPr>
              <a:t>d'antanho? </a:t>
            </a:r>
            <a:r>
              <a:rPr dirty="0" sz="2400" spc="35">
                <a:latin typeface="Times New Roman"/>
                <a:cs typeface="Times New Roman"/>
              </a:rPr>
              <a:t>Fez-se </a:t>
            </a:r>
            <a:r>
              <a:rPr dirty="0" sz="2400" spc="40">
                <a:latin typeface="Times New Roman"/>
                <a:cs typeface="Times New Roman"/>
              </a:rPr>
              <a:t> </a:t>
            </a:r>
            <a:r>
              <a:rPr dirty="0" sz="2400" spc="90">
                <a:latin typeface="Times New Roman"/>
                <a:cs typeface="Times New Roman"/>
              </a:rPr>
              <a:t>peru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120">
                <a:latin typeface="Times New Roman"/>
                <a:cs typeface="Times New Roman"/>
              </a:rPr>
              <a:t>o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níveo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cisne”.</a:t>
            </a:r>
            <a:endParaRPr sz="2400">
              <a:latin typeface="Times New Roman"/>
              <a:cs typeface="Times New Roman"/>
            </a:endParaRPr>
          </a:p>
          <a:p>
            <a:pPr algn="just" marL="12700" marR="5715">
              <a:lnSpc>
                <a:spcPct val="114599"/>
              </a:lnSpc>
            </a:pPr>
            <a:r>
              <a:rPr dirty="0" sz="2400" spc="130">
                <a:latin typeface="Times New Roman"/>
                <a:cs typeface="Times New Roman"/>
              </a:rPr>
              <a:t>INGRESIA: </a:t>
            </a:r>
            <a:r>
              <a:rPr dirty="0" sz="2400" spc="120">
                <a:latin typeface="Times New Roman"/>
                <a:cs typeface="Times New Roman"/>
              </a:rPr>
              <a:t>o </a:t>
            </a:r>
            <a:r>
              <a:rPr dirty="0" sz="2400" spc="60">
                <a:latin typeface="Times New Roman"/>
                <a:cs typeface="Times New Roman"/>
              </a:rPr>
              <a:t>mesmo </a:t>
            </a:r>
            <a:r>
              <a:rPr dirty="0" sz="2400" spc="75">
                <a:latin typeface="Times New Roman"/>
                <a:cs typeface="Times New Roman"/>
              </a:rPr>
              <a:t>que </a:t>
            </a:r>
            <a:r>
              <a:rPr dirty="0" sz="2400" spc="25">
                <a:latin typeface="Times New Roman"/>
                <a:cs typeface="Times New Roman"/>
              </a:rPr>
              <a:t>inglesia, </a:t>
            </a:r>
            <a:r>
              <a:rPr dirty="0" sz="2400" spc="55">
                <a:latin typeface="Times New Roman"/>
                <a:cs typeface="Times New Roman"/>
              </a:rPr>
              <a:t>de etimologia 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2400" spc="75">
                <a:latin typeface="Times New Roman"/>
                <a:cs typeface="Times New Roman"/>
              </a:rPr>
              <a:t>controversa,</a:t>
            </a:r>
            <a:r>
              <a:rPr dirty="0" sz="2400" spc="80">
                <a:latin typeface="Times New Roman"/>
                <a:cs typeface="Times New Roman"/>
              </a:rPr>
              <a:t> </a:t>
            </a:r>
            <a:r>
              <a:rPr dirty="0" sz="2400" spc="60">
                <a:latin typeface="Times New Roman"/>
                <a:cs typeface="Times New Roman"/>
              </a:rPr>
              <a:t>provavelmente</a:t>
            </a:r>
            <a:r>
              <a:rPr dirty="0" sz="2400" spc="65">
                <a:latin typeface="Times New Roman"/>
                <a:cs typeface="Times New Roman"/>
              </a:rPr>
              <a:t> </a:t>
            </a:r>
            <a:r>
              <a:rPr dirty="0" sz="2400" spc="55">
                <a:latin typeface="Times New Roman"/>
                <a:cs typeface="Times New Roman"/>
              </a:rPr>
              <a:t>de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2400" spc="30">
                <a:latin typeface="Times New Roman"/>
                <a:cs typeface="Times New Roman"/>
              </a:rPr>
              <a:t>ingrês</a:t>
            </a:r>
            <a:r>
              <a:rPr dirty="0" sz="2400" spc="35">
                <a:latin typeface="Times New Roman"/>
                <a:cs typeface="Times New Roman"/>
              </a:rPr>
              <a:t> </a:t>
            </a:r>
            <a:r>
              <a:rPr dirty="0" sz="2400" spc="130">
                <a:latin typeface="Times New Roman"/>
                <a:cs typeface="Times New Roman"/>
              </a:rPr>
              <a:t>a </a:t>
            </a:r>
            <a:r>
              <a:rPr dirty="0" sz="2400" spc="100">
                <a:latin typeface="Times New Roman"/>
                <a:cs typeface="Times New Roman"/>
              </a:rPr>
              <a:t>partir</a:t>
            </a:r>
            <a:r>
              <a:rPr dirty="0" sz="2400" spc="105">
                <a:latin typeface="Times New Roman"/>
                <a:cs typeface="Times New Roman"/>
              </a:rPr>
              <a:t> </a:t>
            </a:r>
            <a:r>
              <a:rPr dirty="0" sz="2400" spc="55">
                <a:latin typeface="Times New Roman"/>
                <a:cs typeface="Times New Roman"/>
              </a:rPr>
              <a:t>de </a:t>
            </a:r>
            <a:r>
              <a:rPr dirty="0" sz="2400" spc="60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Times New Roman"/>
                <a:cs typeface="Times New Roman"/>
              </a:rPr>
              <a:t>inglês.</a:t>
            </a:r>
            <a:r>
              <a:rPr dirty="0" sz="2400" spc="20">
                <a:latin typeface="Times New Roman"/>
                <a:cs typeface="Times New Roman"/>
              </a:rPr>
              <a:t> </a:t>
            </a:r>
            <a:r>
              <a:rPr dirty="0" sz="2400" spc="120">
                <a:latin typeface="Times New Roman"/>
                <a:cs typeface="Times New Roman"/>
              </a:rPr>
              <a:t>Usado</a:t>
            </a:r>
            <a:r>
              <a:rPr dirty="0" sz="2400" spc="125">
                <a:latin typeface="Times New Roman"/>
                <a:cs typeface="Times New Roman"/>
              </a:rPr>
              <a:t> </a:t>
            </a:r>
            <a:r>
              <a:rPr dirty="0" sz="2400" spc="70">
                <a:latin typeface="Times New Roman"/>
                <a:cs typeface="Times New Roman"/>
              </a:rPr>
              <a:t>pejorativamente</a:t>
            </a:r>
            <a:r>
              <a:rPr dirty="0" sz="2400" spc="75">
                <a:latin typeface="Times New Roman"/>
                <a:cs typeface="Times New Roman"/>
              </a:rPr>
              <a:t> </a:t>
            </a:r>
            <a:r>
              <a:rPr dirty="0" sz="2400" spc="125">
                <a:latin typeface="Times New Roman"/>
                <a:cs typeface="Times New Roman"/>
              </a:rPr>
              <a:t>para</a:t>
            </a:r>
            <a:r>
              <a:rPr dirty="0" sz="2400" spc="130">
                <a:latin typeface="Times New Roman"/>
                <a:cs typeface="Times New Roman"/>
              </a:rPr>
              <a:t> </a:t>
            </a:r>
            <a:r>
              <a:rPr dirty="0" sz="2400" spc="30">
                <a:latin typeface="Times New Roman"/>
                <a:cs typeface="Times New Roman"/>
              </a:rPr>
              <a:t>significar </a:t>
            </a:r>
            <a:r>
              <a:rPr dirty="0" sz="2400" spc="35">
                <a:latin typeface="Times New Roman"/>
                <a:cs typeface="Times New Roman"/>
              </a:rPr>
              <a:t> </a:t>
            </a:r>
            <a:r>
              <a:rPr dirty="0" sz="2400" spc="105">
                <a:latin typeface="Times New Roman"/>
                <a:cs typeface="Times New Roman"/>
              </a:rPr>
              <a:t>“barulho”.</a:t>
            </a:r>
            <a:endParaRPr sz="2400">
              <a:latin typeface="Times New Roman"/>
              <a:cs typeface="Times New Roman"/>
            </a:endParaRPr>
          </a:p>
          <a:p>
            <a:pPr algn="just" marL="12700" marR="8255">
              <a:lnSpc>
                <a:spcPct val="114599"/>
              </a:lnSpc>
            </a:pPr>
            <a:r>
              <a:rPr dirty="0" sz="2400" spc="100">
                <a:latin typeface="Times New Roman"/>
                <a:cs typeface="Times New Roman"/>
              </a:rPr>
              <a:t>BOFÉ: </a:t>
            </a:r>
            <a:r>
              <a:rPr dirty="0" sz="2400" spc="95">
                <a:latin typeface="Times New Roman"/>
                <a:cs typeface="Times New Roman"/>
              </a:rPr>
              <a:t>forma contraída </a:t>
            </a:r>
            <a:r>
              <a:rPr dirty="0" sz="2400" spc="125">
                <a:latin typeface="Times New Roman"/>
                <a:cs typeface="Times New Roman"/>
              </a:rPr>
              <a:t>da </a:t>
            </a:r>
            <a:r>
              <a:rPr dirty="0" sz="2400" spc="50">
                <a:latin typeface="Times New Roman"/>
                <a:cs typeface="Times New Roman"/>
              </a:rPr>
              <a:t>expressão </a:t>
            </a:r>
            <a:r>
              <a:rPr dirty="0" sz="2400" spc="65">
                <a:latin typeface="Times New Roman"/>
                <a:cs typeface="Times New Roman"/>
              </a:rPr>
              <a:t>adverbial </a:t>
            </a:r>
            <a:r>
              <a:rPr dirty="0" sz="2400" spc="130">
                <a:latin typeface="Times New Roman"/>
                <a:cs typeface="Times New Roman"/>
              </a:rPr>
              <a:t>à </a:t>
            </a:r>
            <a:r>
              <a:rPr dirty="0" sz="2400" spc="135">
                <a:latin typeface="Times New Roman"/>
                <a:cs typeface="Times New Roman"/>
              </a:rPr>
              <a:t> </a:t>
            </a:r>
            <a:r>
              <a:rPr dirty="0" sz="2400" spc="125">
                <a:latin typeface="Times New Roman"/>
                <a:cs typeface="Times New Roman"/>
              </a:rPr>
              <a:t>boa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10">
                <a:latin typeface="Times New Roman"/>
                <a:cs typeface="Times New Roman"/>
              </a:rPr>
              <a:t>fé.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Ex.: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20">
                <a:latin typeface="Times New Roman"/>
                <a:cs typeface="Times New Roman"/>
              </a:rPr>
              <a:t>“Sei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45">
                <a:latin typeface="Times New Roman"/>
                <a:cs typeface="Times New Roman"/>
              </a:rPr>
              <a:t>pelejar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70">
                <a:latin typeface="Times New Roman"/>
                <a:cs typeface="Times New Roman"/>
              </a:rPr>
              <a:t>com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100">
                <a:latin typeface="Times New Roman"/>
                <a:cs typeface="Times New Roman"/>
              </a:rPr>
              <a:t>todas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60">
                <a:latin typeface="Times New Roman"/>
                <a:cs typeface="Times New Roman"/>
              </a:rPr>
              <a:t>as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95">
                <a:latin typeface="Times New Roman"/>
                <a:cs typeface="Times New Roman"/>
              </a:rPr>
              <a:t>armas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15">
                <a:latin typeface="Times New Roman"/>
                <a:cs typeface="Times New Roman"/>
              </a:rPr>
              <a:t>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15">
                <a:latin typeface="Times New Roman"/>
                <a:cs typeface="Times New Roman"/>
              </a:rPr>
              <a:t>irei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80">
                <a:latin typeface="Times New Roman"/>
                <a:cs typeface="Times New Roman"/>
              </a:rPr>
              <a:t>até </a:t>
            </a:r>
            <a:r>
              <a:rPr dirty="0" sz="2400" spc="-590">
                <a:latin typeface="Times New Roman"/>
                <a:cs typeface="Times New Roman"/>
              </a:rPr>
              <a:t> </a:t>
            </a:r>
            <a:r>
              <a:rPr dirty="0" sz="2400" spc="125">
                <a:latin typeface="Times New Roman"/>
                <a:cs typeface="Times New Roman"/>
              </a:rPr>
              <a:t>ao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35">
                <a:latin typeface="Times New Roman"/>
                <a:cs typeface="Times New Roman"/>
              </a:rPr>
              <a:t>fim.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25">
                <a:latin typeface="Times New Roman"/>
                <a:cs typeface="Times New Roman"/>
              </a:rPr>
              <a:t>Bofé!...”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1620" marR="5080">
              <a:lnSpc>
                <a:spcPct val="114799"/>
              </a:lnSpc>
              <a:spcBef>
                <a:spcPts val="100"/>
              </a:spcBef>
            </a:pPr>
            <a:r>
              <a:rPr dirty="0" spc="30"/>
              <a:t>Século</a:t>
            </a:r>
            <a:r>
              <a:rPr dirty="0" spc="114"/>
              <a:t> </a:t>
            </a:r>
            <a:r>
              <a:rPr dirty="0" spc="105"/>
              <a:t>XIX,</a:t>
            </a:r>
            <a:r>
              <a:rPr dirty="0" spc="114"/>
              <a:t> </a:t>
            </a:r>
            <a:r>
              <a:rPr dirty="0" spc="20"/>
              <a:t>seus</a:t>
            </a:r>
            <a:r>
              <a:rPr dirty="0" spc="114"/>
              <a:t> </a:t>
            </a:r>
            <a:r>
              <a:rPr dirty="0" spc="75"/>
              <a:t>pensamentos</a:t>
            </a:r>
            <a:r>
              <a:rPr dirty="0" spc="114"/>
              <a:t> </a:t>
            </a:r>
            <a:r>
              <a:rPr dirty="0" spc="-15"/>
              <a:t>e</a:t>
            </a:r>
            <a:r>
              <a:rPr dirty="0" spc="114"/>
              <a:t> </a:t>
            </a:r>
            <a:r>
              <a:rPr dirty="0" spc="40"/>
              <a:t>influências</a:t>
            </a:r>
            <a:r>
              <a:rPr dirty="0" spc="114"/>
              <a:t> </a:t>
            </a:r>
            <a:r>
              <a:rPr dirty="0" spc="130"/>
              <a:t>na</a:t>
            </a:r>
            <a:r>
              <a:rPr dirty="0" spc="114"/>
              <a:t> </a:t>
            </a:r>
            <a:r>
              <a:rPr dirty="0" spc="50"/>
              <a:t>escrita</a:t>
            </a:r>
            <a:r>
              <a:rPr dirty="0" spc="114"/>
              <a:t> </a:t>
            </a:r>
            <a:r>
              <a:rPr dirty="0" spc="-15"/>
              <a:t>e</a:t>
            </a:r>
            <a:r>
              <a:rPr dirty="0" spc="114"/>
              <a:t> </a:t>
            </a:r>
            <a:r>
              <a:rPr dirty="0" spc="130"/>
              <a:t>na </a:t>
            </a:r>
            <a:r>
              <a:rPr dirty="0" spc="-585"/>
              <a:t> </a:t>
            </a:r>
            <a:r>
              <a:rPr dirty="0" spc="85"/>
              <a:t>construção</a:t>
            </a:r>
            <a:r>
              <a:rPr dirty="0" spc="-5"/>
              <a:t> </a:t>
            </a:r>
            <a:r>
              <a:rPr dirty="0" spc="55"/>
              <a:t>de</a:t>
            </a:r>
            <a:r>
              <a:rPr dirty="0"/>
              <a:t> </a:t>
            </a:r>
            <a:r>
              <a:rPr dirty="0" spc="35"/>
              <a:t>ideias</a:t>
            </a:r>
            <a:r>
              <a:rPr dirty="0"/>
              <a:t> </a:t>
            </a:r>
            <a:r>
              <a:rPr dirty="0" spc="125"/>
              <a:t>do</a:t>
            </a:r>
            <a:r>
              <a:rPr dirty="0"/>
              <a:t> </a:t>
            </a:r>
            <a:r>
              <a:rPr dirty="0" spc="105"/>
              <a:t>autor;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/>
          </a:p>
          <a:p>
            <a:pPr marL="261620">
              <a:lnSpc>
                <a:spcPct val="100000"/>
              </a:lnSpc>
            </a:pPr>
            <a:r>
              <a:rPr dirty="0" spc="120"/>
              <a:t>A</a:t>
            </a:r>
            <a:r>
              <a:rPr dirty="0" spc="-5"/>
              <a:t> </a:t>
            </a:r>
            <a:r>
              <a:rPr dirty="0" spc="55"/>
              <a:t>língua,</a:t>
            </a:r>
            <a:r>
              <a:rPr dirty="0"/>
              <a:t> </a:t>
            </a:r>
            <a:r>
              <a:rPr dirty="0" spc="85"/>
              <a:t>como</a:t>
            </a:r>
            <a:r>
              <a:rPr dirty="0"/>
              <a:t> </a:t>
            </a:r>
            <a:r>
              <a:rPr dirty="0" spc="120"/>
              <a:t>um</a:t>
            </a:r>
            <a:r>
              <a:rPr dirty="0" spc="-5"/>
              <a:t> </a:t>
            </a:r>
            <a:r>
              <a:rPr dirty="0" spc="35"/>
              <a:t>ser</a:t>
            </a:r>
            <a:r>
              <a:rPr dirty="0"/>
              <a:t> </a:t>
            </a:r>
            <a:r>
              <a:rPr dirty="0" spc="75"/>
              <a:t>com</a:t>
            </a:r>
            <a:r>
              <a:rPr dirty="0"/>
              <a:t> </a:t>
            </a:r>
            <a:r>
              <a:rPr dirty="0" spc="60"/>
              <a:t>vida</a:t>
            </a:r>
            <a:r>
              <a:rPr dirty="0"/>
              <a:t> </a:t>
            </a:r>
            <a:r>
              <a:rPr dirty="0" spc="90"/>
              <a:t>própria;</a:t>
            </a:r>
          </a:p>
          <a:p>
            <a:pPr algn="just" marL="12700">
              <a:lnSpc>
                <a:spcPct val="100000"/>
              </a:lnSpc>
              <a:spcBef>
                <a:spcPts val="1964"/>
              </a:spcBef>
            </a:pPr>
            <a:r>
              <a:rPr dirty="0" spc="-10" b="1">
                <a:latin typeface="Times New Roman"/>
                <a:cs typeface="Times New Roman"/>
              </a:rPr>
              <a:t>A</a:t>
            </a:r>
            <a:r>
              <a:rPr dirty="0" spc="-135" b="1">
                <a:latin typeface="Times New Roman"/>
                <a:cs typeface="Times New Roman"/>
              </a:rPr>
              <a:t>n</a:t>
            </a:r>
            <a:r>
              <a:rPr dirty="0" spc="-135" b="1">
                <a:latin typeface="Times New Roman"/>
                <a:cs typeface="Times New Roman"/>
              </a:rPr>
              <a:t>á</a:t>
            </a:r>
            <a:r>
              <a:rPr dirty="0" spc="-20" b="1">
                <a:latin typeface="Times New Roman"/>
                <a:cs typeface="Times New Roman"/>
              </a:rPr>
              <a:t>li</a:t>
            </a:r>
            <a:r>
              <a:rPr dirty="0" spc="-10" b="1">
                <a:latin typeface="Times New Roman"/>
                <a:cs typeface="Times New Roman"/>
              </a:rPr>
              <a:t>s</a:t>
            </a:r>
            <a:r>
              <a:rPr dirty="0" spc="-15" b="1">
                <a:latin typeface="Times New Roman"/>
                <a:cs typeface="Times New Roman"/>
              </a:rPr>
              <a:t>e</a:t>
            </a:r>
            <a:r>
              <a:rPr dirty="0" spc="-15" b="1">
                <a:latin typeface="Times New Roman"/>
                <a:cs typeface="Times New Roman"/>
              </a:rPr>
              <a:t> </a:t>
            </a:r>
            <a:r>
              <a:rPr dirty="0" spc="-135" b="1">
                <a:latin typeface="Times New Roman"/>
                <a:cs typeface="Times New Roman"/>
              </a:rPr>
              <a:t>d</a:t>
            </a:r>
            <a:r>
              <a:rPr dirty="0" spc="-15" b="1">
                <a:latin typeface="Times New Roman"/>
                <a:cs typeface="Times New Roman"/>
              </a:rPr>
              <a:t>e</a:t>
            </a:r>
            <a:r>
              <a:rPr dirty="0" spc="-15" b="1">
                <a:latin typeface="Times New Roman"/>
                <a:cs typeface="Times New Roman"/>
              </a:rPr>
              <a:t> </a:t>
            </a:r>
            <a:r>
              <a:rPr dirty="0" spc="-135" b="1">
                <a:latin typeface="Times New Roman"/>
                <a:cs typeface="Times New Roman"/>
              </a:rPr>
              <a:t>u</a:t>
            </a:r>
            <a:r>
              <a:rPr dirty="0" spc="-150" b="1">
                <a:latin typeface="Times New Roman"/>
                <a:cs typeface="Times New Roman"/>
              </a:rPr>
              <a:t>m</a:t>
            </a:r>
            <a:r>
              <a:rPr dirty="0" spc="-150" b="1">
                <a:latin typeface="Times New Roman"/>
                <a:cs typeface="Times New Roman"/>
              </a:rPr>
              <a:t> t</a:t>
            </a:r>
            <a:r>
              <a:rPr dirty="0" spc="-145" b="1">
                <a:latin typeface="Times New Roman"/>
                <a:cs typeface="Times New Roman"/>
              </a:rPr>
              <a:t>r</a:t>
            </a:r>
            <a:r>
              <a:rPr dirty="0" spc="-15" b="1">
                <a:latin typeface="Times New Roman"/>
                <a:cs typeface="Times New Roman"/>
              </a:rPr>
              <a:t>ec</a:t>
            </a:r>
            <a:r>
              <a:rPr dirty="0" spc="-135" b="1">
                <a:latin typeface="Times New Roman"/>
                <a:cs typeface="Times New Roman"/>
              </a:rPr>
              <a:t>h</a:t>
            </a:r>
            <a:r>
              <a:rPr dirty="0" spc="-135" b="1">
                <a:latin typeface="Times New Roman"/>
                <a:cs typeface="Times New Roman"/>
              </a:rPr>
              <a:t>o</a:t>
            </a:r>
          </a:p>
          <a:p>
            <a:pPr algn="just" marL="12700" marR="870585">
              <a:lnSpc>
                <a:spcPct val="114799"/>
              </a:lnSpc>
              <a:spcBef>
                <a:spcPts val="1540"/>
              </a:spcBef>
              <a:buChar char="–"/>
              <a:tabLst>
                <a:tab pos="250825" algn="l"/>
              </a:tabLst>
            </a:pPr>
            <a:r>
              <a:rPr dirty="0" spc="120"/>
              <a:t>A</a:t>
            </a:r>
            <a:r>
              <a:rPr dirty="0" spc="65"/>
              <a:t> </a:t>
            </a:r>
            <a:r>
              <a:rPr dirty="0" spc="40"/>
              <a:t>ingresia</a:t>
            </a:r>
            <a:r>
              <a:rPr dirty="0" spc="65"/>
              <a:t> </a:t>
            </a:r>
            <a:r>
              <a:rPr dirty="0" spc="55"/>
              <a:t>d'hoje,</a:t>
            </a:r>
            <a:r>
              <a:rPr dirty="0" spc="70"/>
              <a:t> </a:t>
            </a:r>
            <a:r>
              <a:rPr dirty="0" spc="65"/>
              <a:t>declamava </a:t>
            </a:r>
            <a:r>
              <a:rPr dirty="0"/>
              <a:t>ele,</a:t>
            </a:r>
            <a:r>
              <a:rPr dirty="0" spc="70"/>
              <a:t> </a:t>
            </a:r>
            <a:r>
              <a:rPr dirty="0" spc="60"/>
              <a:t>está</a:t>
            </a:r>
            <a:r>
              <a:rPr dirty="0" spc="65"/>
              <a:t> </a:t>
            </a:r>
            <a:r>
              <a:rPr dirty="0" spc="130"/>
              <a:t>para</a:t>
            </a:r>
            <a:r>
              <a:rPr dirty="0" spc="70"/>
              <a:t> </a:t>
            </a:r>
            <a:r>
              <a:rPr dirty="0" spc="135"/>
              <a:t>a</a:t>
            </a:r>
            <a:r>
              <a:rPr dirty="0" spc="65"/>
              <a:t> </a:t>
            </a:r>
            <a:r>
              <a:rPr dirty="0" spc="80"/>
              <a:t>Língua, </a:t>
            </a:r>
            <a:r>
              <a:rPr dirty="0" spc="-590"/>
              <a:t> </a:t>
            </a:r>
            <a:r>
              <a:rPr dirty="0" spc="85"/>
              <a:t>como</a:t>
            </a:r>
            <a:r>
              <a:rPr dirty="0"/>
              <a:t> </a:t>
            </a:r>
            <a:r>
              <a:rPr dirty="0" spc="125"/>
              <a:t>o</a:t>
            </a:r>
            <a:r>
              <a:rPr dirty="0" spc="5"/>
              <a:t> </a:t>
            </a:r>
            <a:r>
              <a:rPr dirty="0" spc="70"/>
              <a:t>cadáver</a:t>
            </a:r>
            <a:r>
              <a:rPr dirty="0" spc="5"/>
              <a:t> </a:t>
            </a:r>
            <a:r>
              <a:rPr dirty="0" spc="50"/>
              <a:t>em</a:t>
            </a:r>
            <a:r>
              <a:rPr dirty="0" spc="5"/>
              <a:t> </a:t>
            </a:r>
            <a:r>
              <a:rPr dirty="0" spc="85"/>
              <a:t>putrefação</a:t>
            </a:r>
            <a:r>
              <a:rPr dirty="0" spc="5"/>
              <a:t> </a:t>
            </a:r>
            <a:r>
              <a:rPr dirty="0" spc="60"/>
              <a:t>está</a:t>
            </a:r>
            <a:r>
              <a:rPr dirty="0" spc="5"/>
              <a:t> </a:t>
            </a:r>
            <a:r>
              <a:rPr dirty="0" spc="130"/>
              <a:t>para</a:t>
            </a:r>
            <a:r>
              <a:rPr dirty="0" spc="5"/>
              <a:t> </a:t>
            </a:r>
            <a:r>
              <a:rPr dirty="0" spc="125"/>
              <a:t>o</a:t>
            </a:r>
            <a:r>
              <a:rPr dirty="0" spc="5"/>
              <a:t> </a:t>
            </a:r>
            <a:r>
              <a:rPr dirty="0" spc="95"/>
              <a:t>corpo</a:t>
            </a:r>
            <a:r>
              <a:rPr dirty="0" spc="5"/>
              <a:t> </a:t>
            </a:r>
            <a:r>
              <a:rPr dirty="0" spc="30"/>
              <a:t>vivo. </a:t>
            </a:r>
            <a:r>
              <a:rPr dirty="0" spc="-585"/>
              <a:t> </a:t>
            </a:r>
            <a:r>
              <a:rPr dirty="0" spc="135"/>
              <a:t>E</a:t>
            </a:r>
            <a:r>
              <a:rPr dirty="0" spc="-5"/>
              <a:t> </a:t>
            </a:r>
            <a:r>
              <a:rPr dirty="0" spc="65"/>
              <a:t>suspirava,</a:t>
            </a:r>
            <a:r>
              <a:rPr dirty="0"/>
              <a:t> </a:t>
            </a:r>
            <a:r>
              <a:rPr dirty="0" spc="90"/>
              <a:t>condoido</a:t>
            </a:r>
            <a:r>
              <a:rPr dirty="0"/>
              <a:t> </a:t>
            </a:r>
            <a:r>
              <a:rPr dirty="0" spc="80"/>
              <a:t>dos</a:t>
            </a:r>
            <a:r>
              <a:rPr dirty="0"/>
              <a:t> </a:t>
            </a:r>
            <a:r>
              <a:rPr dirty="0" spc="55"/>
              <a:t>nossos</a:t>
            </a:r>
            <a:r>
              <a:rPr dirty="0"/>
              <a:t> </a:t>
            </a:r>
            <a:r>
              <a:rPr dirty="0" spc="50"/>
              <a:t>destinos:</a:t>
            </a:r>
          </a:p>
          <a:p>
            <a:pPr algn="just" marL="12700" marR="871855">
              <a:lnSpc>
                <a:spcPct val="114799"/>
              </a:lnSpc>
              <a:buChar char="–"/>
              <a:tabLst>
                <a:tab pos="269875" algn="l"/>
              </a:tabLst>
            </a:pPr>
            <a:r>
              <a:rPr dirty="0" spc="90"/>
              <a:t>Povo </a:t>
            </a:r>
            <a:r>
              <a:rPr dirty="0" spc="30"/>
              <a:t>sem </a:t>
            </a:r>
            <a:r>
              <a:rPr dirty="0" spc="35"/>
              <a:t>lingua!... </a:t>
            </a:r>
            <a:r>
              <a:rPr dirty="0" spc="170"/>
              <a:t>Não </a:t>
            </a:r>
            <a:r>
              <a:rPr dirty="0" spc="50"/>
              <a:t>me </a:t>
            </a:r>
            <a:r>
              <a:rPr dirty="0" spc="70"/>
              <a:t>sorri </a:t>
            </a:r>
            <a:r>
              <a:rPr dirty="0" spc="125"/>
              <a:t>o </a:t>
            </a:r>
            <a:r>
              <a:rPr dirty="0" spc="105"/>
              <a:t>futuro </a:t>
            </a:r>
            <a:r>
              <a:rPr dirty="0" spc="55"/>
              <a:t>de </a:t>
            </a:r>
            <a:r>
              <a:rPr dirty="0" spc="50"/>
              <a:t>Vera- </a:t>
            </a:r>
            <a:r>
              <a:rPr dirty="0" spc="55"/>
              <a:t> </a:t>
            </a:r>
            <a:r>
              <a:rPr dirty="0" spc="75"/>
              <a:t>Cruz…</a:t>
            </a:r>
          </a:p>
          <a:p>
            <a:pPr algn="just" marL="12700" marR="868044">
              <a:lnSpc>
                <a:spcPct val="114799"/>
              </a:lnSpc>
            </a:pPr>
            <a:r>
              <a:rPr dirty="0" spc="135"/>
              <a:t>E </a:t>
            </a:r>
            <a:r>
              <a:rPr dirty="0" spc="130"/>
              <a:t>não </a:t>
            </a:r>
            <a:r>
              <a:rPr dirty="0" spc="30"/>
              <a:t>lhe </a:t>
            </a:r>
            <a:r>
              <a:rPr dirty="0" spc="55"/>
              <a:t>objetassem </a:t>
            </a:r>
            <a:r>
              <a:rPr dirty="0" spc="80"/>
              <a:t>que </a:t>
            </a:r>
            <a:r>
              <a:rPr dirty="0" spc="135"/>
              <a:t>a </a:t>
            </a:r>
            <a:r>
              <a:rPr dirty="0" spc="60"/>
              <a:t>língua </a:t>
            </a:r>
            <a:r>
              <a:rPr dirty="0" spc="-15"/>
              <a:t>é </a:t>
            </a:r>
            <a:r>
              <a:rPr dirty="0" spc="80"/>
              <a:t>organismo </a:t>
            </a:r>
            <a:r>
              <a:rPr dirty="0" spc="25"/>
              <a:t>vivo </a:t>
            </a:r>
            <a:r>
              <a:rPr dirty="0" spc="-15"/>
              <a:t>e </a:t>
            </a:r>
            <a:r>
              <a:rPr dirty="0" spc="-10"/>
              <a:t> </a:t>
            </a:r>
            <a:r>
              <a:rPr dirty="0" spc="80"/>
              <a:t>que</a:t>
            </a:r>
            <a:r>
              <a:rPr dirty="0" spc="-5"/>
              <a:t> </a:t>
            </a:r>
            <a:r>
              <a:rPr dirty="0" spc="135"/>
              <a:t>a</a:t>
            </a:r>
            <a:r>
              <a:rPr dirty="0"/>
              <a:t> </a:t>
            </a:r>
            <a:r>
              <a:rPr dirty="0" spc="70"/>
              <a:t>temos</a:t>
            </a:r>
            <a:r>
              <a:rPr dirty="0"/>
              <a:t> </a:t>
            </a:r>
            <a:r>
              <a:rPr dirty="0" spc="135"/>
              <a:t>a</a:t>
            </a:r>
            <a:r>
              <a:rPr dirty="0"/>
              <a:t> </a:t>
            </a:r>
            <a:r>
              <a:rPr dirty="0" spc="45"/>
              <a:t>evoluir</a:t>
            </a:r>
            <a:r>
              <a:rPr dirty="0" spc="-5"/>
              <a:t> </a:t>
            </a:r>
            <a:r>
              <a:rPr dirty="0" spc="130"/>
              <a:t>na</a:t>
            </a:r>
            <a:r>
              <a:rPr dirty="0"/>
              <a:t> </a:t>
            </a:r>
            <a:r>
              <a:rPr dirty="0" spc="95"/>
              <a:t>boca</a:t>
            </a:r>
            <a:r>
              <a:rPr dirty="0"/>
              <a:t> </a:t>
            </a:r>
            <a:r>
              <a:rPr dirty="0" spc="125"/>
              <a:t>do</a:t>
            </a:r>
            <a:r>
              <a:rPr dirty="0"/>
              <a:t> </a:t>
            </a:r>
            <a:r>
              <a:rPr dirty="0" spc="85"/>
              <a:t>povo.</a:t>
            </a:r>
          </a:p>
          <a:p>
            <a:pPr algn="just" marL="12700" marR="868044">
              <a:lnSpc>
                <a:spcPct val="114799"/>
              </a:lnSpc>
              <a:spcBef>
                <a:spcPts val="5"/>
              </a:spcBef>
              <a:buChar char="–"/>
              <a:tabLst>
                <a:tab pos="254635" algn="l"/>
              </a:tabLst>
            </a:pPr>
            <a:r>
              <a:rPr dirty="0" spc="50"/>
              <a:t>Lingua? </a:t>
            </a:r>
            <a:r>
              <a:rPr dirty="0" spc="125"/>
              <a:t>Chama </a:t>
            </a:r>
            <a:r>
              <a:rPr dirty="0" spc="25"/>
              <a:t>você </a:t>
            </a:r>
            <a:r>
              <a:rPr dirty="0" spc="60"/>
              <a:t>língua </a:t>
            </a:r>
            <a:r>
              <a:rPr dirty="0" spc="135"/>
              <a:t>á </a:t>
            </a:r>
            <a:r>
              <a:rPr dirty="0" spc="100"/>
              <a:t>garabulha </a:t>
            </a:r>
            <a:r>
              <a:rPr dirty="0" spc="85"/>
              <a:t>bordalenga </a:t>
            </a:r>
            <a:r>
              <a:rPr dirty="0" spc="-585"/>
              <a:t> </a:t>
            </a:r>
            <a:r>
              <a:rPr dirty="0" spc="80"/>
              <a:t>que</a:t>
            </a:r>
            <a:r>
              <a:rPr dirty="0" spc="-5"/>
              <a:t> </a:t>
            </a:r>
            <a:r>
              <a:rPr dirty="0" spc="90"/>
              <a:t>estampam</a:t>
            </a:r>
            <a:r>
              <a:rPr dirty="0"/>
              <a:t> </a:t>
            </a:r>
            <a:r>
              <a:rPr dirty="0" spc="35"/>
              <a:t>periódicos?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292" y="1022191"/>
            <a:ext cx="8582660" cy="12204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500" i="1">
                <a:latin typeface="Calibri"/>
                <a:cs typeface="Calibri"/>
              </a:rPr>
              <a:t>Q</a:t>
            </a:r>
            <a:r>
              <a:rPr dirty="0" sz="7800" spc="-155" i="1">
                <a:latin typeface="Calibri"/>
                <a:cs typeface="Calibri"/>
              </a:rPr>
              <a:t>u</a:t>
            </a:r>
            <a:r>
              <a:rPr dirty="0" sz="7800" spc="-595" i="1">
                <a:latin typeface="Calibri"/>
                <a:cs typeface="Calibri"/>
              </a:rPr>
              <a:t>e</a:t>
            </a:r>
            <a:r>
              <a:rPr dirty="0" sz="7800" spc="-80" i="1">
                <a:latin typeface="Calibri"/>
                <a:cs typeface="Calibri"/>
              </a:rPr>
              <a:t>s</a:t>
            </a:r>
            <a:r>
              <a:rPr dirty="0" sz="7800" spc="-270" i="1">
                <a:latin typeface="Calibri"/>
                <a:cs typeface="Calibri"/>
              </a:rPr>
              <a:t>t</a:t>
            </a:r>
            <a:r>
              <a:rPr dirty="0" sz="7800" spc="-325" i="1">
                <a:latin typeface="Calibri"/>
                <a:cs typeface="Calibri"/>
              </a:rPr>
              <a:t>õ</a:t>
            </a:r>
            <a:r>
              <a:rPr dirty="0" sz="7800" spc="-595" i="1">
                <a:latin typeface="Calibri"/>
                <a:cs typeface="Calibri"/>
              </a:rPr>
              <a:t>e</a:t>
            </a:r>
            <a:r>
              <a:rPr dirty="0" sz="7800" spc="-75" i="1">
                <a:latin typeface="Calibri"/>
                <a:cs typeface="Calibri"/>
              </a:rPr>
              <a:t>s</a:t>
            </a:r>
            <a:r>
              <a:rPr dirty="0" sz="7800" spc="-5" i="1">
                <a:latin typeface="Calibri"/>
                <a:cs typeface="Calibri"/>
              </a:rPr>
              <a:t> </a:t>
            </a:r>
            <a:r>
              <a:rPr dirty="0" sz="7800" spc="-295" i="1">
                <a:latin typeface="Calibri"/>
                <a:cs typeface="Calibri"/>
              </a:rPr>
              <a:t>d</a:t>
            </a:r>
            <a:r>
              <a:rPr dirty="0" sz="7800" spc="-590" i="1">
                <a:latin typeface="Calibri"/>
                <a:cs typeface="Calibri"/>
              </a:rPr>
              <a:t>e</a:t>
            </a:r>
            <a:r>
              <a:rPr dirty="0" sz="7800" spc="-5" i="1">
                <a:latin typeface="Calibri"/>
                <a:cs typeface="Calibri"/>
              </a:rPr>
              <a:t> </a:t>
            </a:r>
            <a:r>
              <a:rPr dirty="0" sz="7800" spc="-114" i="1">
                <a:latin typeface="Calibri"/>
                <a:cs typeface="Calibri"/>
              </a:rPr>
              <a:t>v</a:t>
            </a:r>
            <a:r>
              <a:rPr dirty="0" sz="7800" spc="-595" i="1">
                <a:latin typeface="Calibri"/>
                <a:cs typeface="Calibri"/>
              </a:rPr>
              <a:t>e</a:t>
            </a:r>
            <a:r>
              <a:rPr dirty="0" sz="7800" spc="-80" i="1">
                <a:latin typeface="Calibri"/>
                <a:cs typeface="Calibri"/>
              </a:rPr>
              <a:t>s</a:t>
            </a:r>
            <a:r>
              <a:rPr dirty="0" sz="7800" spc="-270" i="1">
                <a:latin typeface="Calibri"/>
                <a:cs typeface="Calibri"/>
              </a:rPr>
              <a:t>t</a:t>
            </a:r>
            <a:r>
              <a:rPr dirty="0" sz="7800" spc="225" i="1">
                <a:latin typeface="Calibri"/>
                <a:cs typeface="Calibri"/>
              </a:rPr>
              <a:t>i</a:t>
            </a:r>
            <a:r>
              <a:rPr dirty="0" sz="7800" spc="-335" i="1">
                <a:latin typeface="Calibri"/>
                <a:cs typeface="Calibri"/>
              </a:rPr>
              <a:t>b</a:t>
            </a:r>
            <a:r>
              <a:rPr dirty="0" sz="7800" spc="-155" i="1">
                <a:latin typeface="Calibri"/>
                <a:cs typeface="Calibri"/>
              </a:rPr>
              <a:t>u</a:t>
            </a:r>
            <a:r>
              <a:rPr dirty="0" sz="7800" spc="240" i="1">
                <a:latin typeface="Calibri"/>
                <a:cs typeface="Calibri"/>
              </a:rPr>
              <a:t>l</a:t>
            </a:r>
            <a:r>
              <a:rPr dirty="0" sz="7800" spc="-320" i="1">
                <a:latin typeface="Calibri"/>
                <a:cs typeface="Calibri"/>
              </a:rPr>
              <a:t>a</a:t>
            </a:r>
            <a:r>
              <a:rPr dirty="0" sz="7800" spc="409" i="1">
                <a:latin typeface="Calibri"/>
                <a:cs typeface="Calibri"/>
              </a:rPr>
              <a:t>r</a:t>
            </a:r>
            <a:endParaRPr sz="7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03376" y="2"/>
            <a:ext cx="1085215" cy="10287000"/>
            <a:chOff x="17203376" y="2"/>
            <a:chExt cx="10852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253" y="3"/>
              <a:ext cx="1051746" cy="35855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03370" y="11"/>
              <a:ext cx="1084580" cy="3620135"/>
            </a:xfrm>
            <a:custGeom>
              <a:avLst/>
              <a:gdLst/>
              <a:ahLst/>
              <a:cxnLst/>
              <a:rect l="l" t="t" r="r" b="b"/>
              <a:pathLst>
                <a:path w="1084580" h="3620135">
                  <a:moveTo>
                    <a:pt x="1084580" y="3551351"/>
                  </a:moveTo>
                  <a:lnTo>
                    <a:pt x="67310" y="3551351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619652"/>
                  </a:lnTo>
                  <a:lnTo>
                    <a:pt x="67310" y="3619652"/>
                  </a:lnTo>
                  <a:lnTo>
                    <a:pt x="1084580" y="3619652"/>
                  </a:lnTo>
                  <a:lnTo>
                    <a:pt x="1084580" y="3551351"/>
                  </a:lnTo>
                  <a:close/>
                </a:path>
              </a:pathLst>
            </a:custGeom>
            <a:solidFill>
              <a:srgbClr val="A6A6A6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3403" y="3653804"/>
              <a:ext cx="994596" cy="3872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0520" y="3619664"/>
              <a:ext cx="1028065" cy="3940810"/>
            </a:xfrm>
            <a:custGeom>
              <a:avLst/>
              <a:gdLst/>
              <a:ahLst/>
              <a:cxnLst/>
              <a:rect l="l" t="t" r="r" b="b"/>
              <a:pathLst>
                <a:path w="1028065" h="3940809">
                  <a:moveTo>
                    <a:pt x="1027468" y="3872293"/>
                  </a:moveTo>
                  <a:lnTo>
                    <a:pt x="67310" y="3872293"/>
                  </a:lnTo>
                  <a:lnTo>
                    <a:pt x="67310" y="68287"/>
                  </a:lnTo>
                  <a:lnTo>
                    <a:pt x="1027430" y="68287"/>
                  </a:lnTo>
                  <a:lnTo>
                    <a:pt x="1027430" y="0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940581"/>
                  </a:lnTo>
                  <a:lnTo>
                    <a:pt x="67030" y="3940581"/>
                  </a:lnTo>
                  <a:lnTo>
                    <a:pt x="67310" y="3940581"/>
                  </a:lnTo>
                  <a:lnTo>
                    <a:pt x="1027468" y="3940581"/>
                  </a:lnTo>
                  <a:lnTo>
                    <a:pt x="1027468" y="3872293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53" y="7594386"/>
              <a:ext cx="937446" cy="26926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17670" y="7560245"/>
              <a:ext cx="970280" cy="2727325"/>
            </a:xfrm>
            <a:custGeom>
              <a:avLst/>
              <a:gdLst/>
              <a:ahLst/>
              <a:cxnLst/>
              <a:rect l="l" t="t" r="r" b="b"/>
              <a:pathLst>
                <a:path w="970280" h="2727325">
                  <a:moveTo>
                    <a:pt x="970280" y="0"/>
                  </a:moveTo>
                  <a:lnTo>
                    <a:pt x="67310" y="0"/>
                  </a:lnTo>
                  <a:lnTo>
                    <a:pt x="0" y="0"/>
                  </a:lnTo>
                  <a:lnTo>
                    <a:pt x="0" y="2726753"/>
                  </a:lnTo>
                  <a:lnTo>
                    <a:pt x="67310" y="2726753"/>
                  </a:lnTo>
                  <a:lnTo>
                    <a:pt x="67310" y="68287"/>
                  </a:lnTo>
                  <a:lnTo>
                    <a:pt x="970280" y="68287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2728848"/>
            <a:ext cx="14526894" cy="6113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" b="1">
                <a:latin typeface="Times New Roman"/>
                <a:cs typeface="Times New Roman"/>
              </a:rPr>
              <a:t>Vestibular</a:t>
            </a:r>
            <a:r>
              <a:rPr dirty="0" sz="2200" b="1">
                <a:latin typeface="Times New Roman"/>
                <a:cs typeface="Times New Roman"/>
              </a:rPr>
              <a:t> </a:t>
            </a:r>
            <a:r>
              <a:rPr dirty="0" sz="2200" spc="40" b="1">
                <a:latin typeface="Times New Roman"/>
                <a:cs typeface="Times New Roman"/>
              </a:rPr>
              <a:t>UFRN</a:t>
            </a:r>
            <a:r>
              <a:rPr dirty="0" sz="2200" spc="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-</a:t>
            </a:r>
            <a:r>
              <a:rPr dirty="0" sz="2200" spc="5" b="1">
                <a:latin typeface="Times New Roman"/>
                <a:cs typeface="Times New Roman"/>
              </a:rPr>
              <a:t> </a:t>
            </a:r>
            <a:r>
              <a:rPr dirty="0" sz="2200" spc="-30" b="1">
                <a:latin typeface="Times New Roman"/>
                <a:cs typeface="Times New Roman"/>
              </a:rPr>
              <a:t>Questão:</a:t>
            </a:r>
            <a:r>
              <a:rPr dirty="0" sz="2200" b="1">
                <a:latin typeface="Times New Roman"/>
                <a:cs typeface="Times New Roman"/>
              </a:rPr>
              <a:t> </a:t>
            </a:r>
            <a:r>
              <a:rPr dirty="0" sz="2200" spc="-5" b="1">
                <a:latin typeface="Times New Roman"/>
                <a:cs typeface="Times New Roman"/>
              </a:rPr>
              <a:t>44875</a:t>
            </a:r>
            <a:r>
              <a:rPr dirty="0" sz="2200" spc="5" b="1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-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Leia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fragmento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abaixo,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retirado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livro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Negrinha,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90">
                <a:latin typeface="Times New Roman"/>
                <a:cs typeface="Times New Roman"/>
              </a:rPr>
              <a:t>Monteiro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95">
                <a:latin typeface="Times New Roman"/>
                <a:cs typeface="Times New Roman"/>
              </a:rPr>
              <a:t>Lobato: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2592070">
              <a:lnSpc>
                <a:spcPct val="116500"/>
              </a:lnSpc>
            </a:pPr>
            <a:r>
              <a:rPr dirty="0" sz="2200" i="1">
                <a:latin typeface="Times New Roman"/>
                <a:cs typeface="Times New Roman"/>
              </a:rPr>
              <a:t>Escrevera </a:t>
            </a:r>
            <a:r>
              <a:rPr dirty="0" sz="2200" spc="-15" i="1">
                <a:latin typeface="Times New Roman"/>
                <a:cs typeface="Times New Roman"/>
              </a:rPr>
              <a:t>nesse </a:t>
            </a:r>
            <a:r>
              <a:rPr dirty="0" sz="2200" spc="5" i="1">
                <a:latin typeface="Times New Roman"/>
                <a:cs typeface="Times New Roman"/>
              </a:rPr>
              <a:t>bilhetinho, </a:t>
            </a:r>
            <a:r>
              <a:rPr dirty="0" sz="2200" spc="30" i="1">
                <a:latin typeface="Times New Roman"/>
                <a:cs typeface="Times New Roman"/>
              </a:rPr>
              <a:t>entretanto, </a:t>
            </a:r>
            <a:r>
              <a:rPr dirty="0" sz="2200" spc="-10" i="1">
                <a:latin typeface="Times New Roman"/>
                <a:cs typeface="Times New Roman"/>
              </a:rPr>
              <a:t>apenas </a:t>
            </a:r>
            <a:r>
              <a:rPr dirty="0" sz="2200" spc="15" i="1">
                <a:latin typeface="Times New Roman"/>
                <a:cs typeface="Times New Roman"/>
              </a:rPr>
              <a:t>quatro </a:t>
            </a:r>
            <a:r>
              <a:rPr dirty="0" sz="2200" spc="-5" i="1">
                <a:latin typeface="Times New Roman"/>
                <a:cs typeface="Times New Roman"/>
              </a:rPr>
              <a:t>palavras, </a:t>
            </a:r>
            <a:r>
              <a:rPr dirty="0" sz="2200" spc="15" i="1">
                <a:latin typeface="Times New Roman"/>
                <a:cs typeface="Times New Roman"/>
              </a:rPr>
              <a:t>afora pontos </a:t>
            </a:r>
            <a:r>
              <a:rPr dirty="0" sz="2200" spc="25" i="1">
                <a:latin typeface="Times New Roman"/>
                <a:cs typeface="Times New Roman"/>
              </a:rPr>
              <a:t>exclamativos </a:t>
            </a:r>
            <a:r>
              <a:rPr dirty="0" sz="2200" spc="-15" i="1">
                <a:latin typeface="Times New Roman"/>
                <a:cs typeface="Times New Roman"/>
              </a:rPr>
              <a:t>e </a:t>
            </a:r>
            <a:r>
              <a:rPr dirty="0" sz="2200" spc="-5" i="1">
                <a:latin typeface="Times New Roman"/>
                <a:cs typeface="Times New Roman"/>
              </a:rPr>
              <a:t>reticências: </a:t>
            </a:r>
            <a:r>
              <a:rPr dirty="0" sz="2200" spc="-535" i="1">
                <a:latin typeface="Times New Roman"/>
                <a:cs typeface="Times New Roman"/>
              </a:rPr>
              <a:t> </a:t>
            </a:r>
            <a:r>
              <a:rPr dirty="0" sz="2200" spc="50" i="1">
                <a:latin typeface="Times New Roman"/>
                <a:cs typeface="Times New Roman"/>
              </a:rPr>
              <a:t>Anjo</a:t>
            </a:r>
            <a:r>
              <a:rPr dirty="0" sz="2200" spc="-10" i="1">
                <a:latin typeface="Times New Roman"/>
                <a:cs typeface="Times New Roman"/>
              </a:rPr>
              <a:t> </a:t>
            </a:r>
            <a:r>
              <a:rPr dirty="0" sz="2200" spc="-25" i="1">
                <a:latin typeface="Times New Roman"/>
                <a:cs typeface="Times New Roman"/>
              </a:rPr>
              <a:t>adorado!</a:t>
            </a:r>
            <a:endParaRPr sz="2200">
              <a:latin typeface="Times New Roman"/>
              <a:cs typeface="Times New Roman"/>
            </a:endParaRPr>
          </a:p>
          <a:p>
            <a:pPr marL="12700" marR="13443585">
              <a:lnSpc>
                <a:spcPct val="116500"/>
              </a:lnSpc>
            </a:pPr>
            <a:r>
              <a:rPr dirty="0" sz="2200" spc="229" i="1">
                <a:latin typeface="Times New Roman"/>
                <a:cs typeface="Times New Roman"/>
              </a:rPr>
              <a:t>A</a:t>
            </a:r>
            <a:r>
              <a:rPr dirty="0" sz="2200" spc="100" i="1">
                <a:latin typeface="Times New Roman"/>
                <a:cs typeface="Times New Roman"/>
              </a:rPr>
              <a:t>m</a:t>
            </a:r>
            <a:r>
              <a:rPr dirty="0" sz="2200" spc="-5" i="1">
                <a:latin typeface="Times New Roman"/>
                <a:cs typeface="Times New Roman"/>
              </a:rPr>
              <a:t>o</a:t>
            </a:r>
            <a:r>
              <a:rPr dirty="0" sz="2200" i="1">
                <a:latin typeface="Times New Roman"/>
                <a:cs typeface="Times New Roman"/>
              </a:rPr>
              <a:t>-</a:t>
            </a:r>
            <a:r>
              <a:rPr dirty="0" sz="2200" spc="-15" i="1">
                <a:latin typeface="Times New Roman"/>
                <a:cs typeface="Times New Roman"/>
              </a:rPr>
              <a:t>l</a:t>
            </a:r>
            <a:r>
              <a:rPr dirty="0" sz="2200" spc="-5" i="1">
                <a:latin typeface="Times New Roman"/>
                <a:cs typeface="Times New Roman"/>
              </a:rPr>
              <a:t>h</a:t>
            </a:r>
            <a:r>
              <a:rPr dirty="0" sz="2200" spc="-20" i="1">
                <a:latin typeface="Times New Roman"/>
                <a:cs typeface="Times New Roman"/>
              </a:rPr>
              <a:t>e</a:t>
            </a:r>
            <a:r>
              <a:rPr dirty="0" sz="2200" spc="-114" i="1">
                <a:latin typeface="Times New Roman"/>
                <a:cs typeface="Times New Roman"/>
              </a:rPr>
              <a:t>!  </a:t>
            </a:r>
            <a:r>
              <a:rPr dirty="0" sz="2200" spc="60" i="1">
                <a:latin typeface="Times New Roman"/>
                <a:cs typeface="Times New Roman"/>
              </a:rPr>
              <a:t>P...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200" spc="80">
                <a:latin typeface="Times New Roman"/>
                <a:cs typeface="Times New Roman"/>
              </a:rPr>
              <a:t>LOBATO,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Monteiro.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Negrinha,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São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Paulo: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95">
                <a:latin typeface="Times New Roman"/>
                <a:cs typeface="Times New Roman"/>
              </a:rPr>
              <a:t>Globo,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2008.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p.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114.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</a:pPr>
            <a:r>
              <a:rPr dirty="0" sz="2200" spc="55">
                <a:latin typeface="Times New Roman"/>
                <a:cs typeface="Times New Roman"/>
              </a:rPr>
              <a:t>Neste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bilhete,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escrito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pelo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pai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personagem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5">
                <a:latin typeface="Times New Roman"/>
                <a:cs typeface="Times New Roman"/>
              </a:rPr>
              <a:t>central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conto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“O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colocador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pronomes”,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há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05">
                <a:latin typeface="Times New Roman"/>
                <a:cs typeface="Times New Roman"/>
              </a:rPr>
              <a:t>uma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utilização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indevida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pronome </a:t>
            </a:r>
            <a:r>
              <a:rPr dirty="0" sz="2200" spc="60">
                <a:latin typeface="Times New Roman"/>
                <a:cs typeface="Times New Roman"/>
              </a:rPr>
              <a:t>“lhe”, </a:t>
            </a:r>
            <a:r>
              <a:rPr dirty="0" sz="2200" spc="114">
                <a:latin typeface="Times New Roman"/>
                <a:cs typeface="Times New Roman"/>
              </a:rPr>
              <a:t>na </a:t>
            </a:r>
            <a:r>
              <a:rPr dirty="0" sz="2200" spc="35">
                <a:latin typeface="Times New Roman"/>
                <a:cs typeface="Times New Roman"/>
              </a:rPr>
              <a:t>visão </a:t>
            </a:r>
            <a:r>
              <a:rPr dirty="0" sz="2200" spc="85">
                <a:latin typeface="Times New Roman"/>
                <a:cs typeface="Times New Roman"/>
              </a:rPr>
              <a:t>normativa </a:t>
            </a:r>
            <a:r>
              <a:rPr dirty="0" sz="2200" spc="114">
                <a:latin typeface="Times New Roman"/>
                <a:cs typeface="Times New Roman"/>
              </a:rPr>
              <a:t>da </a:t>
            </a:r>
            <a:r>
              <a:rPr dirty="0" sz="2200" spc="50">
                <a:latin typeface="Times New Roman"/>
                <a:cs typeface="Times New Roman"/>
              </a:rPr>
              <a:t>língua </a:t>
            </a:r>
            <a:r>
              <a:rPr dirty="0" sz="2200" spc="75">
                <a:latin typeface="Times New Roman"/>
                <a:cs typeface="Times New Roman"/>
              </a:rPr>
              <a:t>apresentada </a:t>
            </a:r>
            <a:r>
              <a:rPr dirty="0" sz="2200" spc="110">
                <a:latin typeface="Times New Roman"/>
                <a:cs typeface="Times New Roman"/>
              </a:rPr>
              <a:t>no </a:t>
            </a:r>
            <a:r>
              <a:rPr dirty="0" sz="2200" spc="75">
                <a:latin typeface="Times New Roman"/>
                <a:cs typeface="Times New Roman"/>
              </a:rPr>
              <a:t>conto. </a:t>
            </a:r>
            <a:r>
              <a:rPr dirty="0" sz="2200" spc="70">
                <a:latin typeface="Times New Roman"/>
                <a:cs typeface="Times New Roman"/>
              </a:rPr>
              <a:t>Tal </a:t>
            </a:r>
            <a:r>
              <a:rPr dirty="0" sz="2200" spc="45">
                <a:latin typeface="Times New Roman"/>
                <a:cs typeface="Times New Roman"/>
              </a:rPr>
              <a:t>equívoco </a:t>
            </a:r>
            <a:r>
              <a:rPr dirty="0" sz="2200" spc="35">
                <a:latin typeface="Times New Roman"/>
                <a:cs typeface="Times New Roman"/>
              </a:rPr>
              <a:t>faz </a:t>
            </a:r>
            <a:r>
              <a:rPr dirty="0" sz="2200" spc="60">
                <a:latin typeface="Times New Roman"/>
                <a:cs typeface="Times New Roman"/>
              </a:rPr>
              <a:t>com </a:t>
            </a:r>
            <a:r>
              <a:rPr dirty="0" sz="2200" spc="65">
                <a:latin typeface="Times New Roman"/>
                <a:cs typeface="Times New Roman"/>
              </a:rPr>
              <a:t>que </a:t>
            </a:r>
            <a:r>
              <a:rPr dirty="0" sz="2200" spc="85">
                <a:latin typeface="Times New Roman"/>
                <a:cs typeface="Times New Roman"/>
              </a:rPr>
              <a:t>Aldrovando Cantagalo </a:t>
            </a:r>
            <a:r>
              <a:rPr dirty="0" sz="2200" spc="-15">
                <a:latin typeface="Times New Roman"/>
                <a:cs typeface="Times New Roman"/>
              </a:rPr>
              <a:t>se 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considere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90">
                <a:latin typeface="Times New Roman"/>
                <a:cs typeface="Times New Roman"/>
              </a:rPr>
              <a:t>fruto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00">
                <a:latin typeface="Times New Roman"/>
                <a:cs typeface="Times New Roman"/>
              </a:rPr>
              <a:t>um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“erro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gramática”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passe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314960" indent="-302895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315595" algn="l"/>
              </a:tabLst>
            </a:pPr>
            <a:r>
              <a:rPr dirty="0" sz="2200" spc="40">
                <a:latin typeface="Times New Roman"/>
                <a:cs typeface="Times New Roman"/>
              </a:rPr>
              <a:t>expressar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seu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horror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pelas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normas.</a:t>
            </a:r>
            <a:endParaRPr sz="22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260"/>
              </a:spcBef>
              <a:buAutoNum type="alphaLcParenR"/>
              <a:tabLst>
                <a:tab pos="330200" algn="l"/>
              </a:tabLst>
            </a:pPr>
            <a:r>
              <a:rPr dirty="0" sz="2200" spc="65">
                <a:latin typeface="Times New Roman"/>
                <a:cs typeface="Times New Roman"/>
              </a:rPr>
              <a:t>proteger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seu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estilo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individual.</a:t>
            </a:r>
            <a:endParaRPr sz="2200">
              <a:latin typeface="Times New Roman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1260"/>
              </a:spcBef>
              <a:buAutoNum type="alphaLcParenR"/>
              <a:tabLst>
                <a:tab pos="298450" algn="l"/>
              </a:tabLst>
            </a:pPr>
            <a:r>
              <a:rPr dirty="0" sz="2200" spc="70">
                <a:latin typeface="Times New Roman"/>
                <a:cs typeface="Times New Roman"/>
              </a:rPr>
              <a:t>pregar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reforma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gramática.</a:t>
            </a:r>
            <a:endParaRPr sz="22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260"/>
              </a:spcBef>
              <a:buAutoNum type="alphaLcParenR"/>
              <a:tabLst>
                <a:tab pos="330200" algn="l"/>
              </a:tabLst>
            </a:pPr>
            <a:r>
              <a:rPr dirty="0" sz="2200" spc="45">
                <a:latin typeface="Times New Roman"/>
                <a:cs typeface="Times New Roman"/>
              </a:rPr>
              <a:t>defender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correção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linguística.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0242" y="997315"/>
            <a:ext cx="8582660" cy="12204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575" i="1">
                <a:latin typeface="Trebuchet MS"/>
                <a:cs typeface="Trebuchet MS"/>
              </a:rPr>
              <a:t>Q</a:t>
            </a:r>
            <a:r>
              <a:rPr dirty="0" sz="7800" spc="-484" i="1">
                <a:latin typeface="Trebuchet MS"/>
                <a:cs typeface="Trebuchet MS"/>
              </a:rPr>
              <a:t>u</a:t>
            </a:r>
            <a:r>
              <a:rPr dirty="0" sz="7800" spc="-1060" i="1">
                <a:latin typeface="Trebuchet MS"/>
                <a:cs typeface="Trebuchet MS"/>
              </a:rPr>
              <a:t>e</a:t>
            </a:r>
            <a:r>
              <a:rPr dirty="0" sz="7800" spc="-200" i="1">
                <a:latin typeface="Trebuchet MS"/>
                <a:cs typeface="Trebuchet MS"/>
              </a:rPr>
              <a:t>s</a:t>
            </a:r>
            <a:r>
              <a:rPr dirty="0" sz="7800" spc="-930" i="1">
                <a:latin typeface="Trebuchet MS"/>
                <a:cs typeface="Trebuchet MS"/>
              </a:rPr>
              <a:t>t</a:t>
            </a:r>
            <a:r>
              <a:rPr dirty="0" sz="7800" spc="-509" i="1">
                <a:latin typeface="Trebuchet MS"/>
                <a:cs typeface="Trebuchet MS"/>
              </a:rPr>
              <a:t>õ</a:t>
            </a:r>
            <a:r>
              <a:rPr dirty="0" sz="7800" spc="-1060" i="1">
                <a:latin typeface="Trebuchet MS"/>
                <a:cs typeface="Trebuchet MS"/>
              </a:rPr>
              <a:t>e</a:t>
            </a:r>
            <a:r>
              <a:rPr dirty="0" sz="7800" spc="-195" i="1">
                <a:latin typeface="Trebuchet MS"/>
                <a:cs typeface="Trebuchet MS"/>
              </a:rPr>
              <a:t>s</a:t>
            </a:r>
            <a:r>
              <a:rPr dirty="0" sz="7800" spc="-590" i="1">
                <a:latin typeface="Trebuchet MS"/>
                <a:cs typeface="Trebuchet MS"/>
              </a:rPr>
              <a:t> </a:t>
            </a:r>
            <a:r>
              <a:rPr dirty="0" sz="7800" spc="-630" i="1">
                <a:latin typeface="Trebuchet MS"/>
                <a:cs typeface="Trebuchet MS"/>
              </a:rPr>
              <a:t>d</a:t>
            </a:r>
            <a:r>
              <a:rPr dirty="0" sz="7800" spc="-1055" i="1">
                <a:latin typeface="Trebuchet MS"/>
                <a:cs typeface="Trebuchet MS"/>
              </a:rPr>
              <a:t>e</a:t>
            </a:r>
            <a:r>
              <a:rPr dirty="0" sz="7800" spc="-590" i="1">
                <a:latin typeface="Trebuchet MS"/>
                <a:cs typeface="Trebuchet MS"/>
              </a:rPr>
              <a:t> </a:t>
            </a:r>
            <a:r>
              <a:rPr dirty="0" sz="7800" spc="-455" i="1">
                <a:latin typeface="Trebuchet MS"/>
                <a:cs typeface="Trebuchet MS"/>
              </a:rPr>
              <a:t>v</a:t>
            </a:r>
            <a:r>
              <a:rPr dirty="0" sz="7800" spc="-1060" i="1">
                <a:latin typeface="Trebuchet MS"/>
                <a:cs typeface="Trebuchet MS"/>
              </a:rPr>
              <a:t>e</a:t>
            </a:r>
            <a:r>
              <a:rPr dirty="0" sz="7800" spc="-200" i="1">
                <a:latin typeface="Trebuchet MS"/>
                <a:cs typeface="Trebuchet MS"/>
              </a:rPr>
              <a:t>s</a:t>
            </a:r>
            <a:r>
              <a:rPr dirty="0" sz="7800" spc="-930" i="1">
                <a:latin typeface="Trebuchet MS"/>
                <a:cs typeface="Trebuchet MS"/>
              </a:rPr>
              <a:t>t</a:t>
            </a:r>
            <a:r>
              <a:rPr dirty="0" sz="7800" spc="-375" i="1">
                <a:latin typeface="Trebuchet MS"/>
                <a:cs typeface="Trebuchet MS"/>
              </a:rPr>
              <a:t>i</a:t>
            </a:r>
            <a:r>
              <a:rPr dirty="0" sz="7800" spc="-670" i="1">
                <a:latin typeface="Trebuchet MS"/>
                <a:cs typeface="Trebuchet MS"/>
              </a:rPr>
              <a:t>b</a:t>
            </a:r>
            <a:r>
              <a:rPr dirty="0" sz="7800" spc="-484" i="1">
                <a:latin typeface="Trebuchet MS"/>
                <a:cs typeface="Trebuchet MS"/>
              </a:rPr>
              <a:t>u</a:t>
            </a:r>
            <a:r>
              <a:rPr dirty="0" sz="7800" spc="-470" i="1">
                <a:latin typeface="Trebuchet MS"/>
                <a:cs typeface="Trebuchet MS"/>
              </a:rPr>
              <a:t>l</a:t>
            </a:r>
            <a:r>
              <a:rPr dirty="0" sz="7800" spc="-405" i="1">
                <a:latin typeface="Trebuchet MS"/>
                <a:cs typeface="Trebuchet MS"/>
              </a:rPr>
              <a:t>a</a:t>
            </a:r>
            <a:r>
              <a:rPr dirty="0" sz="7800" spc="-165" i="1">
                <a:latin typeface="Trebuchet MS"/>
                <a:cs typeface="Trebuchet MS"/>
              </a:rPr>
              <a:t>r</a:t>
            </a:r>
            <a:endParaRPr sz="7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03376" y="0"/>
            <a:ext cx="1085215" cy="10287000"/>
            <a:chOff x="17203376" y="0"/>
            <a:chExt cx="10852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253" y="0"/>
              <a:ext cx="1051746" cy="35855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03370" y="11"/>
              <a:ext cx="1084580" cy="3620135"/>
            </a:xfrm>
            <a:custGeom>
              <a:avLst/>
              <a:gdLst/>
              <a:ahLst/>
              <a:cxnLst/>
              <a:rect l="l" t="t" r="r" b="b"/>
              <a:pathLst>
                <a:path w="1084580" h="3620135">
                  <a:moveTo>
                    <a:pt x="1084580" y="3551351"/>
                  </a:moveTo>
                  <a:lnTo>
                    <a:pt x="67310" y="3551351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619639"/>
                  </a:lnTo>
                  <a:lnTo>
                    <a:pt x="67310" y="3619639"/>
                  </a:lnTo>
                  <a:lnTo>
                    <a:pt x="1084580" y="3619639"/>
                  </a:lnTo>
                  <a:lnTo>
                    <a:pt x="1084580" y="3551351"/>
                  </a:lnTo>
                  <a:close/>
                </a:path>
              </a:pathLst>
            </a:custGeom>
            <a:solidFill>
              <a:srgbClr val="A6A6A6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3403" y="3653798"/>
              <a:ext cx="994596" cy="3872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0520" y="3619651"/>
              <a:ext cx="1028065" cy="3940810"/>
            </a:xfrm>
            <a:custGeom>
              <a:avLst/>
              <a:gdLst/>
              <a:ahLst/>
              <a:cxnLst/>
              <a:rect l="l" t="t" r="r" b="b"/>
              <a:pathLst>
                <a:path w="1028065" h="3940809">
                  <a:moveTo>
                    <a:pt x="1027468" y="3872293"/>
                  </a:moveTo>
                  <a:lnTo>
                    <a:pt x="67310" y="3872293"/>
                  </a:lnTo>
                  <a:lnTo>
                    <a:pt x="67310" y="68300"/>
                  </a:lnTo>
                  <a:lnTo>
                    <a:pt x="1027430" y="68300"/>
                  </a:lnTo>
                  <a:lnTo>
                    <a:pt x="1027430" y="0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940594"/>
                  </a:lnTo>
                  <a:lnTo>
                    <a:pt x="67030" y="3940594"/>
                  </a:lnTo>
                  <a:lnTo>
                    <a:pt x="67310" y="3940594"/>
                  </a:lnTo>
                  <a:lnTo>
                    <a:pt x="1027468" y="3940594"/>
                  </a:lnTo>
                  <a:lnTo>
                    <a:pt x="1027468" y="3872293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53" y="7594380"/>
              <a:ext cx="937446" cy="26926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17670" y="7560233"/>
              <a:ext cx="970280" cy="2727325"/>
            </a:xfrm>
            <a:custGeom>
              <a:avLst/>
              <a:gdLst/>
              <a:ahLst/>
              <a:cxnLst/>
              <a:rect l="l" t="t" r="r" b="b"/>
              <a:pathLst>
                <a:path w="970280" h="2727325">
                  <a:moveTo>
                    <a:pt x="970280" y="0"/>
                  </a:moveTo>
                  <a:lnTo>
                    <a:pt x="67310" y="0"/>
                  </a:lnTo>
                  <a:lnTo>
                    <a:pt x="0" y="0"/>
                  </a:lnTo>
                  <a:lnTo>
                    <a:pt x="0" y="2726766"/>
                  </a:lnTo>
                  <a:lnTo>
                    <a:pt x="67310" y="2726766"/>
                  </a:lnTo>
                  <a:lnTo>
                    <a:pt x="67310" y="68300"/>
                  </a:lnTo>
                  <a:lnTo>
                    <a:pt x="970280" y="68300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2823621"/>
            <a:ext cx="14462125" cy="630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" b="1">
                <a:latin typeface="Times New Roman"/>
                <a:cs typeface="Times New Roman"/>
              </a:rPr>
              <a:t>Vestibular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spc="25" b="1">
                <a:latin typeface="Times New Roman"/>
                <a:cs typeface="Times New Roman"/>
              </a:rPr>
              <a:t>UFT</a:t>
            </a:r>
            <a:r>
              <a:rPr dirty="0" sz="2200" b="1">
                <a:latin typeface="Times New Roman"/>
                <a:cs typeface="Times New Roman"/>
              </a:rPr>
              <a:t> - </a:t>
            </a:r>
            <a:r>
              <a:rPr dirty="0" sz="2200" spc="-30" b="1">
                <a:latin typeface="Times New Roman"/>
                <a:cs typeface="Times New Roman"/>
              </a:rPr>
              <a:t>Questão:</a:t>
            </a:r>
            <a:r>
              <a:rPr dirty="0" sz="2200" spc="-5" b="1">
                <a:latin typeface="Times New Roman"/>
                <a:cs typeface="Times New Roman"/>
              </a:rPr>
              <a:t> 46749</a:t>
            </a:r>
            <a:r>
              <a:rPr dirty="0" sz="2200" b="1">
                <a:latin typeface="Times New Roman"/>
                <a:cs typeface="Times New Roman"/>
              </a:rPr>
              <a:t> - </a:t>
            </a:r>
            <a:r>
              <a:rPr dirty="0" sz="2200" spc="50">
                <a:latin typeface="Times New Roman"/>
                <a:cs typeface="Times New Roman"/>
              </a:rPr>
              <a:t>Leia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texto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para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responder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à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questão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04.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9048750">
              <a:lnSpc>
                <a:spcPct val="116500"/>
              </a:lnSpc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colocador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pronomes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-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90">
                <a:latin typeface="Times New Roman"/>
                <a:cs typeface="Times New Roman"/>
              </a:rPr>
              <a:t>Monteiro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Lobato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[TEXTO]</a:t>
            </a:r>
            <a:endParaRPr sz="2200">
              <a:latin typeface="Times New Roman"/>
              <a:cs typeface="Times New Roman"/>
            </a:endParaRPr>
          </a:p>
          <a:p>
            <a:pPr marL="12700" marR="71755">
              <a:lnSpc>
                <a:spcPct val="116500"/>
              </a:lnSpc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texto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"O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colocador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pronomes"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conta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história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Aldrovando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Cantagalo: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00">
                <a:latin typeface="Times New Roman"/>
                <a:cs typeface="Times New Roman"/>
              </a:rPr>
              <a:t>um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defensor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gramática,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especialmente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 </a:t>
            </a:r>
            <a:r>
              <a:rPr dirty="0" sz="2200" spc="55">
                <a:latin typeface="Times New Roman"/>
                <a:cs typeface="Times New Roman"/>
              </a:rPr>
              <a:t>colocação </a:t>
            </a:r>
            <a:r>
              <a:rPr dirty="0" sz="2200" spc="65">
                <a:latin typeface="Times New Roman"/>
                <a:cs typeface="Times New Roman"/>
              </a:rPr>
              <a:t>dos </a:t>
            </a:r>
            <a:r>
              <a:rPr dirty="0" sz="2200" spc="75">
                <a:latin typeface="Times New Roman"/>
                <a:cs typeface="Times New Roman"/>
              </a:rPr>
              <a:t>pronomes </a:t>
            </a:r>
            <a:r>
              <a:rPr dirty="0" sz="2200" spc="45">
                <a:latin typeface="Times New Roman"/>
                <a:cs typeface="Times New Roman"/>
              </a:rPr>
              <a:t>de </a:t>
            </a:r>
            <a:r>
              <a:rPr dirty="0" sz="2200" spc="90">
                <a:latin typeface="Times New Roman"/>
                <a:cs typeface="Times New Roman"/>
              </a:rPr>
              <a:t>acordo </a:t>
            </a:r>
            <a:r>
              <a:rPr dirty="0" sz="2200" spc="60">
                <a:latin typeface="Times New Roman"/>
                <a:cs typeface="Times New Roman"/>
              </a:rPr>
              <a:t>com </a:t>
            </a:r>
            <a:r>
              <a:rPr dirty="0" sz="2200" spc="120">
                <a:latin typeface="Times New Roman"/>
                <a:cs typeface="Times New Roman"/>
              </a:rPr>
              <a:t>a </a:t>
            </a:r>
            <a:r>
              <a:rPr dirty="0" sz="2200" spc="105">
                <a:latin typeface="Times New Roman"/>
                <a:cs typeface="Times New Roman"/>
              </a:rPr>
              <a:t>norma </a:t>
            </a:r>
            <a:r>
              <a:rPr dirty="0" sz="2200" spc="100">
                <a:latin typeface="Times New Roman"/>
                <a:cs typeface="Times New Roman"/>
              </a:rPr>
              <a:t>padrão. </a:t>
            </a:r>
            <a:r>
              <a:rPr dirty="0" sz="2200" spc="105">
                <a:latin typeface="Times New Roman"/>
                <a:cs typeface="Times New Roman"/>
              </a:rPr>
              <a:t>O </a:t>
            </a:r>
            <a:r>
              <a:rPr dirty="0" sz="2200" spc="40">
                <a:latin typeface="Times New Roman"/>
                <a:cs typeface="Times New Roman"/>
              </a:rPr>
              <a:t>excerto </a:t>
            </a:r>
            <a:r>
              <a:rPr dirty="0" sz="2200" spc="60">
                <a:latin typeface="Times New Roman"/>
                <a:cs typeface="Times New Roman"/>
              </a:rPr>
              <a:t>acima </a:t>
            </a:r>
            <a:r>
              <a:rPr dirty="0" sz="2200" spc="110">
                <a:latin typeface="Times New Roman"/>
                <a:cs typeface="Times New Roman"/>
              </a:rPr>
              <a:t>narra </a:t>
            </a:r>
            <a:r>
              <a:rPr dirty="0" sz="2200" spc="70">
                <a:latin typeface="Times New Roman"/>
                <a:cs typeface="Times New Roman"/>
              </a:rPr>
              <a:t>apenas </a:t>
            </a:r>
            <a:r>
              <a:rPr dirty="0" sz="2200" spc="110">
                <a:latin typeface="Times New Roman"/>
                <a:cs typeface="Times New Roman"/>
              </a:rPr>
              <a:t>o </a:t>
            </a:r>
            <a:r>
              <a:rPr dirty="0" sz="2200" spc="50">
                <a:latin typeface="Times New Roman"/>
                <a:cs typeface="Times New Roman"/>
              </a:rPr>
              <a:t>evento </a:t>
            </a:r>
            <a:r>
              <a:rPr dirty="0" sz="2200" spc="65">
                <a:latin typeface="Times New Roman"/>
                <a:cs typeface="Times New Roman"/>
              </a:rPr>
              <a:t>que </a:t>
            </a:r>
            <a:r>
              <a:rPr dirty="0" sz="2200" spc="60">
                <a:latin typeface="Times New Roman"/>
                <a:cs typeface="Times New Roman"/>
              </a:rPr>
              <a:t>resultou </a:t>
            </a:r>
            <a:r>
              <a:rPr dirty="0" sz="2200" spc="110">
                <a:latin typeface="Times New Roman"/>
                <a:cs typeface="Times New Roman"/>
              </a:rPr>
              <a:t>no </a:t>
            </a:r>
            <a:r>
              <a:rPr dirty="0" sz="2200" spc="114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casamento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5">
                <a:latin typeface="Times New Roman"/>
                <a:cs typeface="Times New Roman"/>
              </a:rPr>
              <a:t>seus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pais.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Sobre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esse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evento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é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40">
                <a:latin typeface="Times New Roman"/>
                <a:cs typeface="Times New Roman"/>
              </a:rPr>
              <a:t>CORRETO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afirmar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que: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314960" indent="-302895">
              <a:lnSpc>
                <a:spcPct val="100000"/>
              </a:lnSpc>
              <a:buAutoNum type="alphaLcParenR"/>
              <a:tabLst>
                <a:tab pos="315595" algn="l"/>
              </a:tabLst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pai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noiva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5">
                <a:latin typeface="Times New Roman"/>
                <a:cs typeface="Times New Roman"/>
              </a:rPr>
              <a:t>aproveitou-se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uso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inadequado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pronome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lhe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que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escrevente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fizera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para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casar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filha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encalhada.</a:t>
            </a:r>
            <a:endParaRPr sz="2200">
              <a:latin typeface="Times New Roman"/>
              <a:cs typeface="Times New Roman"/>
            </a:endParaRPr>
          </a:p>
          <a:p>
            <a:pPr marL="12700" marR="394970" indent="69215">
              <a:lnSpc>
                <a:spcPct val="68200"/>
              </a:lnSpc>
              <a:spcBef>
                <a:spcPts val="1800"/>
              </a:spcBef>
              <a:buAutoNum type="alphaLcParenR"/>
              <a:tabLst>
                <a:tab pos="400050" algn="l"/>
              </a:tabLst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motivo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real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pelo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qual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pai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noiva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escolheu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Maria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05">
                <a:latin typeface="Times New Roman"/>
                <a:cs typeface="Times New Roman"/>
              </a:rPr>
              <a:t>Carmo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para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se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casar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com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escrevente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foi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fato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deste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ter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cometido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00">
                <a:latin typeface="Times New Roman"/>
                <a:cs typeface="Times New Roman"/>
              </a:rPr>
              <a:t>um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erro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no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uso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pronome.</a:t>
            </a:r>
            <a:endParaRPr sz="2200">
              <a:latin typeface="Times New Roman"/>
              <a:cs typeface="Times New Roman"/>
            </a:endParaRPr>
          </a:p>
          <a:p>
            <a:pPr marL="297815" indent="-285750">
              <a:lnSpc>
                <a:spcPct val="100000"/>
              </a:lnSpc>
              <a:spcBef>
                <a:spcPts val="960"/>
              </a:spcBef>
              <a:buAutoNum type="alphaLcParenR"/>
              <a:tabLst>
                <a:tab pos="298450" algn="l"/>
              </a:tabLst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pai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noiva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convenceu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escrevente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que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bilhete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referia-se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à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filha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mais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velha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não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à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sua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mulher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ou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à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cozinheira.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68200"/>
              </a:lnSpc>
              <a:spcBef>
                <a:spcPts val="1800"/>
              </a:spcBef>
              <a:buAutoNum type="alphaLcParenR"/>
              <a:tabLst>
                <a:tab pos="330200" algn="l"/>
              </a:tabLst>
            </a:pPr>
            <a:r>
              <a:rPr dirty="0" sz="2200" spc="105">
                <a:latin typeface="Times New Roman"/>
                <a:cs typeface="Times New Roman"/>
              </a:rPr>
              <a:t>A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argumentação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5">
                <a:latin typeface="Times New Roman"/>
                <a:cs typeface="Times New Roman"/>
              </a:rPr>
              <a:t>coronel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leva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em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conta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as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diferentes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variedades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língua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portuguesa,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em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que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uso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do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pronome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25">
                <a:latin typeface="Times New Roman"/>
                <a:cs typeface="Times New Roman"/>
              </a:rPr>
              <a:t>lhe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com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verbo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amar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é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condenado.</a:t>
            </a:r>
            <a:endParaRPr sz="2200">
              <a:latin typeface="Times New Roman"/>
              <a:cs typeface="Times New Roman"/>
            </a:endParaRPr>
          </a:p>
          <a:p>
            <a:pPr marL="12700" marR="447040" indent="69215">
              <a:lnSpc>
                <a:spcPct val="68200"/>
              </a:lnSpc>
              <a:spcBef>
                <a:spcPts val="1800"/>
              </a:spcBef>
              <a:buAutoNum type="alphaLcParenR"/>
              <a:tabLst>
                <a:tab pos="368300" algn="l"/>
              </a:tabLst>
            </a:pPr>
            <a:r>
              <a:rPr dirty="0" sz="2200" spc="105">
                <a:latin typeface="Times New Roman"/>
                <a:cs typeface="Times New Roman"/>
              </a:rPr>
              <a:t>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escrevente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conhece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05">
                <a:latin typeface="Times New Roman"/>
                <a:cs typeface="Times New Roman"/>
              </a:rPr>
              <a:t>norma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padrão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da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língua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portuguesa,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pois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60">
                <a:latin typeface="Times New Roman"/>
                <a:cs typeface="Times New Roman"/>
              </a:rPr>
              <a:t>empregou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00">
                <a:latin typeface="Times New Roman"/>
                <a:cs typeface="Times New Roman"/>
              </a:rPr>
              <a:t>um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85">
                <a:latin typeface="Times New Roman"/>
                <a:cs typeface="Times New Roman"/>
              </a:rPr>
              <a:t>pronome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de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terceira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pessoa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para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se </a:t>
            </a:r>
            <a:r>
              <a:rPr dirty="0" sz="2200" spc="-53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referir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120">
                <a:latin typeface="Times New Roman"/>
                <a:cs typeface="Times New Roman"/>
              </a:rPr>
              <a:t>à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55">
                <a:latin typeface="Times New Roman"/>
                <a:cs typeface="Times New Roman"/>
              </a:rPr>
              <a:t>segunda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pessoa.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931" y="997315"/>
            <a:ext cx="4421505" cy="12204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585" i="1">
                <a:latin typeface="Trebuchet MS"/>
                <a:cs typeface="Trebuchet MS"/>
              </a:rPr>
              <a:t>Referências</a:t>
            </a:r>
            <a:endParaRPr sz="7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03376" y="0"/>
            <a:ext cx="1085215" cy="10287000"/>
            <a:chOff x="17203376" y="0"/>
            <a:chExt cx="108521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253" y="0"/>
              <a:ext cx="1051746" cy="35855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03370" y="11"/>
              <a:ext cx="1084580" cy="3620135"/>
            </a:xfrm>
            <a:custGeom>
              <a:avLst/>
              <a:gdLst/>
              <a:ahLst/>
              <a:cxnLst/>
              <a:rect l="l" t="t" r="r" b="b"/>
              <a:pathLst>
                <a:path w="1084580" h="3620135">
                  <a:moveTo>
                    <a:pt x="1084580" y="3551351"/>
                  </a:moveTo>
                  <a:lnTo>
                    <a:pt x="67310" y="3551351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619639"/>
                  </a:lnTo>
                  <a:lnTo>
                    <a:pt x="67310" y="3619639"/>
                  </a:lnTo>
                  <a:lnTo>
                    <a:pt x="1084580" y="3619639"/>
                  </a:lnTo>
                  <a:lnTo>
                    <a:pt x="1084580" y="3551351"/>
                  </a:lnTo>
                  <a:close/>
                </a:path>
              </a:pathLst>
            </a:custGeom>
            <a:solidFill>
              <a:srgbClr val="A6A6A6">
                <a:alpha val="3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3403" y="3653799"/>
              <a:ext cx="994596" cy="3872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260520" y="3619664"/>
              <a:ext cx="1028065" cy="3940810"/>
            </a:xfrm>
            <a:custGeom>
              <a:avLst/>
              <a:gdLst/>
              <a:ahLst/>
              <a:cxnLst/>
              <a:rect l="l" t="t" r="r" b="b"/>
              <a:pathLst>
                <a:path w="1028065" h="3940809">
                  <a:moveTo>
                    <a:pt x="1027468" y="3872280"/>
                  </a:moveTo>
                  <a:lnTo>
                    <a:pt x="67310" y="3872280"/>
                  </a:lnTo>
                  <a:lnTo>
                    <a:pt x="67310" y="68287"/>
                  </a:lnTo>
                  <a:lnTo>
                    <a:pt x="1027430" y="68287"/>
                  </a:lnTo>
                  <a:lnTo>
                    <a:pt x="1027430" y="0"/>
                  </a:lnTo>
                  <a:lnTo>
                    <a:pt x="67310" y="0"/>
                  </a:lnTo>
                  <a:lnTo>
                    <a:pt x="0" y="0"/>
                  </a:lnTo>
                  <a:lnTo>
                    <a:pt x="0" y="3940581"/>
                  </a:lnTo>
                  <a:lnTo>
                    <a:pt x="67030" y="3940581"/>
                  </a:lnTo>
                  <a:lnTo>
                    <a:pt x="67310" y="3940581"/>
                  </a:lnTo>
                  <a:lnTo>
                    <a:pt x="1027468" y="3940581"/>
                  </a:lnTo>
                  <a:lnTo>
                    <a:pt x="1027468" y="387228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50553" y="7594381"/>
              <a:ext cx="937446" cy="26926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17670" y="7560246"/>
              <a:ext cx="970280" cy="2727325"/>
            </a:xfrm>
            <a:custGeom>
              <a:avLst/>
              <a:gdLst/>
              <a:ahLst/>
              <a:cxnLst/>
              <a:rect l="l" t="t" r="r" b="b"/>
              <a:pathLst>
                <a:path w="970280" h="2727325">
                  <a:moveTo>
                    <a:pt x="970280" y="0"/>
                  </a:moveTo>
                  <a:lnTo>
                    <a:pt x="67310" y="0"/>
                  </a:lnTo>
                  <a:lnTo>
                    <a:pt x="0" y="0"/>
                  </a:lnTo>
                  <a:lnTo>
                    <a:pt x="0" y="2726753"/>
                  </a:lnTo>
                  <a:lnTo>
                    <a:pt x="67310" y="2726753"/>
                  </a:lnTo>
                  <a:lnTo>
                    <a:pt x="67310" y="68287"/>
                  </a:lnTo>
                  <a:lnTo>
                    <a:pt x="970280" y="68287"/>
                  </a:lnTo>
                  <a:lnTo>
                    <a:pt x="970280" y="0"/>
                  </a:lnTo>
                  <a:close/>
                </a:path>
              </a:pathLst>
            </a:custGeom>
            <a:solidFill>
              <a:srgbClr val="A6A6A6">
                <a:alpha val="3764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024" y="2761540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024" y="3180640"/>
            <a:ext cx="66675" cy="66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024" y="3599740"/>
            <a:ext cx="66675" cy="666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024" y="4018840"/>
            <a:ext cx="66675" cy="666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34070" y="2485950"/>
            <a:ext cx="869886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785">
              <a:lnSpc>
                <a:spcPct val="114599"/>
              </a:lnSpc>
              <a:spcBef>
                <a:spcPts val="100"/>
              </a:spcBef>
            </a:pPr>
            <a:r>
              <a:rPr dirty="0" sz="2400" spc="-105">
                <a:latin typeface="Times New Roman"/>
                <a:cs typeface="Times New Roman"/>
              </a:rPr>
              <a:t>https://app.estuda.com/questoes/?id=44875 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 spc="-120">
                <a:latin typeface="Times New Roman"/>
                <a:cs typeface="Times New Roman"/>
              </a:rPr>
              <a:t>https://</a:t>
            </a:r>
            <a:r>
              <a:rPr dirty="0" sz="2400" spc="-120">
                <a:latin typeface="Times New Roman"/>
                <a:cs typeface="Times New Roman"/>
                <a:hlinkClick r:id="rId6"/>
              </a:rPr>
              <a:t>www.estudavest.com.br/questoes/?id=46749 </a:t>
            </a:r>
            <a:r>
              <a:rPr dirty="0" sz="2400" spc="-114">
                <a:latin typeface="Times New Roman"/>
                <a:cs typeface="Times New Roman"/>
              </a:rPr>
              <a:t> https://</a:t>
            </a:r>
            <a:r>
              <a:rPr dirty="0" sz="2400" spc="-114">
                <a:latin typeface="Times New Roman"/>
                <a:cs typeface="Times New Roman"/>
                <a:hlinkClick r:id="rId7"/>
              </a:rPr>
              <a:t>www.culturagenial.com/obras-importantes-monteiro-lobato-comentadas/ </a:t>
            </a:r>
            <a:r>
              <a:rPr dirty="0" sz="2400" spc="-585">
                <a:latin typeface="Times New Roman"/>
                <a:cs typeface="Times New Roman"/>
              </a:rPr>
              <a:t> </a:t>
            </a:r>
            <a:r>
              <a:rPr dirty="0" sz="2400" spc="-110">
                <a:latin typeface="Times New Roman"/>
                <a:cs typeface="Times New Roman"/>
              </a:rPr>
              <a:t>https://</a:t>
            </a:r>
            <a:r>
              <a:rPr dirty="0" sz="2400" spc="-110">
                <a:latin typeface="Times New Roman"/>
                <a:cs typeface="Times New Roman"/>
                <a:hlinkClick r:id="rId8"/>
              </a:rPr>
              <a:t>www.ebiografia.com/monteiro_lobato/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197" y="3343569"/>
            <a:ext cx="10563224" cy="3600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5279" y="1734445"/>
            <a:ext cx="5934074" cy="7715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nikoly.itacarambi</dc:creator>
  <cp:keywords>DAFf1oEq9lA,BAEr9jpb3kY</cp:keywords>
  <dc:title>Trabalho de Português</dc:title>
  <dcterms:created xsi:type="dcterms:W3CDTF">2023-05-12T23:39:18Z</dcterms:created>
  <dcterms:modified xsi:type="dcterms:W3CDTF">2023-05-12T23:39:18Z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2023-05-12T00:00:00Z</vt:filetime>
  </property>
</Properties>
</file>